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92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94" r:id="rId18"/>
    <p:sldId id="271" r:id="rId19"/>
    <p:sldId id="272" r:id="rId20"/>
    <p:sldId id="273" r:id="rId21"/>
    <p:sldId id="29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5D18"/>
    <a:srgbClr val="15852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35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BC80AF-5B43-4AE5-A783-D75555BFB2B9}" type="doc">
      <dgm:prSet loTypeId="urn:microsoft.com/office/officeart/2005/8/layout/process1" loCatId="process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9094A96-15A6-46A9-841C-FA30D234E57C}">
      <dgm:prSet phldrT="[Text]"/>
      <dgm:spPr/>
      <dgm:t>
        <a:bodyPr/>
        <a:lstStyle/>
        <a:p>
          <a:r>
            <a:rPr lang="en-US" dirty="0" err="1" smtClean="0"/>
            <a:t>Datastore</a:t>
          </a:r>
          <a:endParaRPr lang="en-US" dirty="0"/>
        </a:p>
      </dgm:t>
    </dgm:pt>
    <dgm:pt modelId="{7CC49694-65F8-47A8-9227-E7242C6DAF80}" type="parTrans" cxnId="{D4B8EAF7-ECB3-4FF9-B580-6CF173EC628D}">
      <dgm:prSet/>
      <dgm:spPr/>
      <dgm:t>
        <a:bodyPr/>
        <a:lstStyle/>
        <a:p>
          <a:endParaRPr lang="en-US"/>
        </a:p>
      </dgm:t>
    </dgm:pt>
    <dgm:pt modelId="{7A245FF2-5151-483C-B84F-3CB1BA3F8FDB}" type="sibTrans" cxnId="{D4B8EAF7-ECB3-4FF9-B580-6CF173EC628D}">
      <dgm:prSet/>
      <dgm:spPr/>
      <dgm:t>
        <a:bodyPr/>
        <a:lstStyle/>
        <a:p>
          <a:endParaRPr lang="en-US"/>
        </a:p>
      </dgm:t>
    </dgm:pt>
    <dgm:pt modelId="{2BDF3C7F-B76B-48C2-BBDF-0571A2950C67}">
      <dgm:prSet phldrT="[Text]"/>
      <dgm:spPr/>
      <dgm:t>
        <a:bodyPr/>
        <a:lstStyle/>
        <a:p>
          <a:r>
            <a:rPr lang="en-US" dirty="0" smtClean="0"/>
            <a:t>Filter</a:t>
          </a:r>
          <a:endParaRPr lang="en-US" dirty="0"/>
        </a:p>
      </dgm:t>
    </dgm:pt>
    <dgm:pt modelId="{C4335DD7-8EF2-458B-9818-95664754346C}" type="parTrans" cxnId="{DB11D9C6-4144-4221-98DD-BC25F7C15338}">
      <dgm:prSet/>
      <dgm:spPr/>
      <dgm:t>
        <a:bodyPr/>
        <a:lstStyle/>
        <a:p>
          <a:endParaRPr lang="en-US"/>
        </a:p>
      </dgm:t>
    </dgm:pt>
    <dgm:pt modelId="{0C9CC9E3-6CCD-42C5-8B5C-0155E3825531}" type="sibTrans" cxnId="{DB11D9C6-4144-4221-98DD-BC25F7C15338}">
      <dgm:prSet/>
      <dgm:spPr/>
      <dgm:t>
        <a:bodyPr/>
        <a:lstStyle/>
        <a:p>
          <a:endParaRPr lang="en-US"/>
        </a:p>
      </dgm:t>
    </dgm:pt>
    <dgm:pt modelId="{D661BD28-7559-4BD1-9F7C-A8A9D8AD93A7}">
      <dgm:prSet phldrT="[Text]"/>
      <dgm:spPr/>
      <dgm:t>
        <a:bodyPr/>
        <a:lstStyle/>
        <a:p>
          <a:r>
            <a:rPr lang="en-US" dirty="0" err="1" smtClean="0"/>
            <a:t>Sectioner</a:t>
          </a:r>
          <a:endParaRPr lang="en-US" dirty="0"/>
        </a:p>
      </dgm:t>
    </dgm:pt>
    <dgm:pt modelId="{F469F5A3-F355-4E3A-A24D-484F601BB069}" type="parTrans" cxnId="{A5633EBC-2530-4E6E-9922-B01FED7F7EC6}">
      <dgm:prSet/>
      <dgm:spPr/>
      <dgm:t>
        <a:bodyPr/>
        <a:lstStyle/>
        <a:p>
          <a:endParaRPr lang="en-US"/>
        </a:p>
      </dgm:t>
    </dgm:pt>
    <dgm:pt modelId="{3287C5E3-19F2-48A9-B567-8DCBB6BFAD4D}" type="sibTrans" cxnId="{A5633EBC-2530-4E6E-9922-B01FED7F7EC6}">
      <dgm:prSet/>
      <dgm:spPr/>
      <dgm:t>
        <a:bodyPr/>
        <a:lstStyle/>
        <a:p>
          <a:endParaRPr lang="en-US"/>
        </a:p>
      </dgm:t>
    </dgm:pt>
    <dgm:pt modelId="{B5BC935D-9A22-49E9-8681-CB1B9D524A54}">
      <dgm:prSet phldrT="[Text]"/>
      <dgm:spPr/>
      <dgm:t>
        <a:bodyPr/>
        <a:lstStyle/>
        <a:p>
          <a:r>
            <a:rPr lang="en-US" dirty="0" err="1" smtClean="0"/>
            <a:t>Lexer</a:t>
          </a:r>
          <a:endParaRPr lang="en-US" dirty="0"/>
        </a:p>
      </dgm:t>
    </dgm:pt>
    <dgm:pt modelId="{11F70BC2-5F1D-456C-AD13-48549624E9EB}" type="parTrans" cxnId="{7EF1703B-A4F0-4F17-9C1C-6DB7088FEBA5}">
      <dgm:prSet/>
      <dgm:spPr/>
      <dgm:t>
        <a:bodyPr/>
        <a:lstStyle/>
        <a:p>
          <a:endParaRPr lang="en-US"/>
        </a:p>
      </dgm:t>
    </dgm:pt>
    <dgm:pt modelId="{8AF5266D-C25A-4F0D-B059-26500F1418BA}" type="sibTrans" cxnId="{7EF1703B-A4F0-4F17-9C1C-6DB7088FEBA5}">
      <dgm:prSet/>
      <dgm:spPr/>
      <dgm:t>
        <a:bodyPr/>
        <a:lstStyle/>
        <a:p>
          <a:endParaRPr lang="en-US"/>
        </a:p>
      </dgm:t>
    </dgm:pt>
    <dgm:pt modelId="{31B56C4D-1C17-4574-8952-566D652F5DA1}">
      <dgm:prSet phldrT="[Text]"/>
      <dgm:spPr/>
      <dgm:t>
        <a:bodyPr/>
        <a:lstStyle/>
        <a:p>
          <a:r>
            <a:rPr lang="en-US" dirty="0" smtClean="0"/>
            <a:t>Indexer</a:t>
          </a:r>
          <a:endParaRPr lang="en-US" dirty="0"/>
        </a:p>
      </dgm:t>
    </dgm:pt>
    <dgm:pt modelId="{F09DF7CC-1354-4639-BECC-64FDF16925E2}" type="parTrans" cxnId="{4CF2B4E3-977B-474E-B3FA-2E47FB0A9151}">
      <dgm:prSet/>
      <dgm:spPr/>
      <dgm:t>
        <a:bodyPr/>
        <a:lstStyle/>
        <a:p>
          <a:endParaRPr lang="en-US"/>
        </a:p>
      </dgm:t>
    </dgm:pt>
    <dgm:pt modelId="{DE0C8E47-C516-4032-A9E0-12EC31E02EAA}" type="sibTrans" cxnId="{4CF2B4E3-977B-474E-B3FA-2E47FB0A9151}">
      <dgm:prSet/>
      <dgm:spPr/>
      <dgm:t>
        <a:bodyPr/>
        <a:lstStyle/>
        <a:p>
          <a:endParaRPr lang="en-US"/>
        </a:p>
      </dgm:t>
    </dgm:pt>
    <dgm:pt modelId="{DE6FFB4F-C4D1-43E1-AF07-728A7771E1C6}">
      <dgm:prSet phldrT="[Text]"/>
      <dgm:spPr>
        <a:gradFill rotWithShape="0">
          <a:gsLst>
            <a:gs pos="80000">
              <a:srgbClr val="FFFF00"/>
            </a:gs>
            <a:gs pos="100000">
              <a:schemeClr val="accent4">
                <a:hueOff val="-1601111"/>
                <a:satOff val="-53295"/>
                <a:lumOff val="62942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Context Index!</a:t>
          </a:r>
          <a:endParaRPr lang="en-US" dirty="0">
            <a:solidFill>
              <a:schemeClr val="tx1"/>
            </a:solidFill>
          </a:endParaRPr>
        </a:p>
      </dgm:t>
    </dgm:pt>
    <dgm:pt modelId="{92316300-0A24-4581-8F9B-44776968583E}" type="parTrans" cxnId="{70E0E211-2CDF-41EF-BB14-6ECBB63A440F}">
      <dgm:prSet/>
      <dgm:spPr/>
      <dgm:t>
        <a:bodyPr/>
        <a:lstStyle/>
        <a:p>
          <a:endParaRPr lang="en-US"/>
        </a:p>
      </dgm:t>
    </dgm:pt>
    <dgm:pt modelId="{32188A4B-FA24-4641-BC71-7181BE507D0A}" type="sibTrans" cxnId="{70E0E211-2CDF-41EF-BB14-6ECBB63A440F}">
      <dgm:prSet/>
      <dgm:spPr/>
      <dgm:t>
        <a:bodyPr/>
        <a:lstStyle/>
        <a:p>
          <a:endParaRPr lang="en-US"/>
        </a:p>
      </dgm:t>
    </dgm:pt>
    <dgm:pt modelId="{0621F8E8-CDD9-4A90-9EFE-BEF0EA550AA6}" type="pres">
      <dgm:prSet presAssocID="{B3BC80AF-5B43-4AE5-A783-D75555BFB2B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263ED51-7D28-4A60-823F-49D8ED65D623}" type="pres">
      <dgm:prSet presAssocID="{19094A96-15A6-46A9-841C-FA30D234E57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B8F596-4446-49F3-8958-334628222994}" type="pres">
      <dgm:prSet presAssocID="{7A245FF2-5151-483C-B84F-3CB1BA3F8FDB}" presName="sibTrans" presStyleLbl="sibTrans2D1" presStyleIdx="0" presStyleCnt="5"/>
      <dgm:spPr/>
      <dgm:t>
        <a:bodyPr/>
        <a:lstStyle/>
        <a:p>
          <a:endParaRPr lang="en-US"/>
        </a:p>
      </dgm:t>
    </dgm:pt>
    <dgm:pt modelId="{5244A998-3708-4951-8A4E-BC9B3A1B8FD3}" type="pres">
      <dgm:prSet presAssocID="{7A245FF2-5151-483C-B84F-3CB1BA3F8FDB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F613E7C9-F28D-4DD3-A429-A5293253B2B1}" type="pres">
      <dgm:prSet presAssocID="{2BDF3C7F-B76B-48C2-BBDF-0571A2950C67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F9724A-2EE8-416E-A1DD-8C8C16FED99D}" type="pres">
      <dgm:prSet presAssocID="{0C9CC9E3-6CCD-42C5-8B5C-0155E3825531}" presName="sibTrans" presStyleLbl="sibTrans2D1" presStyleIdx="1" presStyleCnt="5"/>
      <dgm:spPr/>
      <dgm:t>
        <a:bodyPr/>
        <a:lstStyle/>
        <a:p>
          <a:endParaRPr lang="en-US"/>
        </a:p>
      </dgm:t>
    </dgm:pt>
    <dgm:pt modelId="{2863E1CB-FF57-4268-BB92-37EDDFA88F27}" type="pres">
      <dgm:prSet presAssocID="{0C9CC9E3-6CCD-42C5-8B5C-0155E3825531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164483FC-F41D-4D68-84D6-F437454C47A6}" type="pres">
      <dgm:prSet presAssocID="{D661BD28-7559-4BD1-9F7C-A8A9D8AD93A7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28CFDC-1A77-4537-BFB1-3C5A158BA389}" type="pres">
      <dgm:prSet presAssocID="{3287C5E3-19F2-48A9-B567-8DCBB6BFAD4D}" presName="sibTrans" presStyleLbl="sibTrans2D1" presStyleIdx="2" presStyleCnt="5"/>
      <dgm:spPr/>
      <dgm:t>
        <a:bodyPr/>
        <a:lstStyle/>
        <a:p>
          <a:endParaRPr lang="en-US"/>
        </a:p>
      </dgm:t>
    </dgm:pt>
    <dgm:pt modelId="{E24AB386-9740-4366-8D50-4D38676AC6F2}" type="pres">
      <dgm:prSet presAssocID="{3287C5E3-19F2-48A9-B567-8DCBB6BFAD4D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528061AF-02F2-4782-8643-6929EDC73BF9}" type="pres">
      <dgm:prSet presAssocID="{B5BC935D-9A22-49E9-8681-CB1B9D524A54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F42FA4-F060-40D1-90EE-F6B3497B19F8}" type="pres">
      <dgm:prSet presAssocID="{8AF5266D-C25A-4F0D-B059-26500F1418BA}" presName="sibTrans" presStyleLbl="sibTrans2D1" presStyleIdx="3" presStyleCnt="5"/>
      <dgm:spPr/>
      <dgm:t>
        <a:bodyPr/>
        <a:lstStyle/>
        <a:p>
          <a:endParaRPr lang="en-US"/>
        </a:p>
      </dgm:t>
    </dgm:pt>
    <dgm:pt modelId="{A308D752-2DEA-4AD7-9A83-B1121470F4BD}" type="pres">
      <dgm:prSet presAssocID="{8AF5266D-C25A-4F0D-B059-26500F1418BA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001C8601-F225-47D3-91AC-8597CF1AB871}" type="pres">
      <dgm:prSet presAssocID="{31B56C4D-1C17-4574-8952-566D652F5DA1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86833C-CD87-4779-8FB5-59D512CF4755}" type="pres">
      <dgm:prSet presAssocID="{DE0C8E47-C516-4032-A9E0-12EC31E02EAA}" presName="sibTrans" presStyleLbl="sibTrans2D1" presStyleIdx="4" presStyleCnt="5"/>
      <dgm:spPr/>
      <dgm:t>
        <a:bodyPr/>
        <a:lstStyle/>
        <a:p>
          <a:endParaRPr lang="en-US"/>
        </a:p>
      </dgm:t>
    </dgm:pt>
    <dgm:pt modelId="{79D9BDFA-3A7A-4DDE-8CFB-FBD3965E419D}" type="pres">
      <dgm:prSet presAssocID="{DE0C8E47-C516-4032-A9E0-12EC31E02EAA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FF618790-A33A-45BF-AA52-D87A079ADE59}" type="pres">
      <dgm:prSet presAssocID="{DE6FFB4F-C4D1-43E1-AF07-728A7771E1C6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B84D34A-3D55-4649-8D70-58923CC6C791}" type="presOf" srcId="{7A245FF2-5151-483C-B84F-3CB1BA3F8FDB}" destId="{5244A998-3708-4951-8A4E-BC9B3A1B8FD3}" srcOrd="1" destOrd="0" presId="urn:microsoft.com/office/officeart/2005/8/layout/process1"/>
    <dgm:cxn modelId="{AB695F53-4DA1-4796-9EC8-F20225A8020F}" type="presOf" srcId="{DE6FFB4F-C4D1-43E1-AF07-728A7771E1C6}" destId="{FF618790-A33A-45BF-AA52-D87A079ADE59}" srcOrd="0" destOrd="0" presId="urn:microsoft.com/office/officeart/2005/8/layout/process1"/>
    <dgm:cxn modelId="{22469EE4-B6B1-421C-A917-F377653A121D}" type="presOf" srcId="{3287C5E3-19F2-48A9-B567-8DCBB6BFAD4D}" destId="{E24AB386-9740-4366-8D50-4D38676AC6F2}" srcOrd="1" destOrd="0" presId="urn:microsoft.com/office/officeart/2005/8/layout/process1"/>
    <dgm:cxn modelId="{415A043C-D7E1-446C-A5EF-D793AD0FA2B7}" type="presOf" srcId="{8AF5266D-C25A-4F0D-B059-26500F1418BA}" destId="{5FF42FA4-F060-40D1-90EE-F6B3497B19F8}" srcOrd="0" destOrd="0" presId="urn:microsoft.com/office/officeart/2005/8/layout/process1"/>
    <dgm:cxn modelId="{4CF2B4E3-977B-474E-B3FA-2E47FB0A9151}" srcId="{B3BC80AF-5B43-4AE5-A783-D75555BFB2B9}" destId="{31B56C4D-1C17-4574-8952-566D652F5DA1}" srcOrd="4" destOrd="0" parTransId="{F09DF7CC-1354-4639-BECC-64FDF16925E2}" sibTransId="{DE0C8E47-C516-4032-A9E0-12EC31E02EAA}"/>
    <dgm:cxn modelId="{F1B147DA-94EF-43BE-B3D0-E9773B1D9236}" type="presOf" srcId="{2BDF3C7F-B76B-48C2-BBDF-0571A2950C67}" destId="{F613E7C9-F28D-4DD3-A429-A5293253B2B1}" srcOrd="0" destOrd="0" presId="urn:microsoft.com/office/officeart/2005/8/layout/process1"/>
    <dgm:cxn modelId="{01DCDD3F-9A28-4235-B3A1-F3DD2751A344}" type="presOf" srcId="{3287C5E3-19F2-48A9-B567-8DCBB6BFAD4D}" destId="{6B28CFDC-1A77-4537-BFB1-3C5A158BA389}" srcOrd="0" destOrd="0" presId="urn:microsoft.com/office/officeart/2005/8/layout/process1"/>
    <dgm:cxn modelId="{438B8B8C-1912-4E78-84B2-08B2B3F45A58}" type="presOf" srcId="{7A245FF2-5151-483C-B84F-3CB1BA3F8FDB}" destId="{B6B8F596-4446-49F3-8958-334628222994}" srcOrd="0" destOrd="0" presId="urn:microsoft.com/office/officeart/2005/8/layout/process1"/>
    <dgm:cxn modelId="{A3EFC9A2-367F-4183-BB4E-3C633B3E1720}" type="presOf" srcId="{8AF5266D-C25A-4F0D-B059-26500F1418BA}" destId="{A308D752-2DEA-4AD7-9A83-B1121470F4BD}" srcOrd="1" destOrd="0" presId="urn:microsoft.com/office/officeart/2005/8/layout/process1"/>
    <dgm:cxn modelId="{6301E169-8518-43E6-A817-016D4B885481}" type="presOf" srcId="{B5BC935D-9A22-49E9-8681-CB1B9D524A54}" destId="{528061AF-02F2-4782-8643-6929EDC73BF9}" srcOrd="0" destOrd="0" presId="urn:microsoft.com/office/officeart/2005/8/layout/process1"/>
    <dgm:cxn modelId="{A5633EBC-2530-4E6E-9922-B01FED7F7EC6}" srcId="{B3BC80AF-5B43-4AE5-A783-D75555BFB2B9}" destId="{D661BD28-7559-4BD1-9F7C-A8A9D8AD93A7}" srcOrd="2" destOrd="0" parTransId="{F469F5A3-F355-4E3A-A24D-484F601BB069}" sibTransId="{3287C5E3-19F2-48A9-B567-8DCBB6BFAD4D}"/>
    <dgm:cxn modelId="{70E0E211-2CDF-41EF-BB14-6ECBB63A440F}" srcId="{B3BC80AF-5B43-4AE5-A783-D75555BFB2B9}" destId="{DE6FFB4F-C4D1-43E1-AF07-728A7771E1C6}" srcOrd="5" destOrd="0" parTransId="{92316300-0A24-4581-8F9B-44776968583E}" sibTransId="{32188A4B-FA24-4641-BC71-7181BE507D0A}"/>
    <dgm:cxn modelId="{D4B8EAF7-ECB3-4FF9-B580-6CF173EC628D}" srcId="{B3BC80AF-5B43-4AE5-A783-D75555BFB2B9}" destId="{19094A96-15A6-46A9-841C-FA30D234E57C}" srcOrd="0" destOrd="0" parTransId="{7CC49694-65F8-47A8-9227-E7242C6DAF80}" sibTransId="{7A245FF2-5151-483C-B84F-3CB1BA3F8FDB}"/>
    <dgm:cxn modelId="{75E4BE67-BFCF-412B-99A3-7016FCDAECD0}" type="presOf" srcId="{B3BC80AF-5B43-4AE5-A783-D75555BFB2B9}" destId="{0621F8E8-CDD9-4A90-9EFE-BEF0EA550AA6}" srcOrd="0" destOrd="0" presId="urn:microsoft.com/office/officeart/2005/8/layout/process1"/>
    <dgm:cxn modelId="{38988140-1524-4356-8C50-8B461B5C4BED}" type="presOf" srcId="{D661BD28-7559-4BD1-9F7C-A8A9D8AD93A7}" destId="{164483FC-F41D-4D68-84D6-F437454C47A6}" srcOrd="0" destOrd="0" presId="urn:microsoft.com/office/officeart/2005/8/layout/process1"/>
    <dgm:cxn modelId="{FBC96854-861D-4C10-A156-F506CB62C537}" type="presOf" srcId="{31B56C4D-1C17-4574-8952-566D652F5DA1}" destId="{001C8601-F225-47D3-91AC-8597CF1AB871}" srcOrd="0" destOrd="0" presId="urn:microsoft.com/office/officeart/2005/8/layout/process1"/>
    <dgm:cxn modelId="{462126BD-6BE5-4A3B-83B1-EE2B4913D020}" type="presOf" srcId="{19094A96-15A6-46A9-841C-FA30D234E57C}" destId="{D263ED51-7D28-4A60-823F-49D8ED65D623}" srcOrd="0" destOrd="0" presId="urn:microsoft.com/office/officeart/2005/8/layout/process1"/>
    <dgm:cxn modelId="{17281887-1D5E-432B-A904-611345B53374}" type="presOf" srcId="{DE0C8E47-C516-4032-A9E0-12EC31E02EAA}" destId="{9686833C-CD87-4779-8FB5-59D512CF4755}" srcOrd="0" destOrd="0" presId="urn:microsoft.com/office/officeart/2005/8/layout/process1"/>
    <dgm:cxn modelId="{DB11D9C6-4144-4221-98DD-BC25F7C15338}" srcId="{B3BC80AF-5B43-4AE5-A783-D75555BFB2B9}" destId="{2BDF3C7F-B76B-48C2-BBDF-0571A2950C67}" srcOrd="1" destOrd="0" parTransId="{C4335DD7-8EF2-458B-9818-95664754346C}" sibTransId="{0C9CC9E3-6CCD-42C5-8B5C-0155E3825531}"/>
    <dgm:cxn modelId="{7EF1703B-A4F0-4F17-9C1C-6DB7088FEBA5}" srcId="{B3BC80AF-5B43-4AE5-A783-D75555BFB2B9}" destId="{B5BC935D-9A22-49E9-8681-CB1B9D524A54}" srcOrd="3" destOrd="0" parTransId="{11F70BC2-5F1D-456C-AD13-48549624E9EB}" sibTransId="{8AF5266D-C25A-4F0D-B059-26500F1418BA}"/>
    <dgm:cxn modelId="{D41E056B-14AC-4E65-BF78-EE5F49BBD7E4}" type="presOf" srcId="{0C9CC9E3-6CCD-42C5-8B5C-0155E3825531}" destId="{2863E1CB-FF57-4268-BB92-37EDDFA88F27}" srcOrd="1" destOrd="0" presId="urn:microsoft.com/office/officeart/2005/8/layout/process1"/>
    <dgm:cxn modelId="{F6652D16-1A6B-4165-9F01-991E3FB006B8}" type="presOf" srcId="{DE0C8E47-C516-4032-A9E0-12EC31E02EAA}" destId="{79D9BDFA-3A7A-4DDE-8CFB-FBD3965E419D}" srcOrd="1" destOrd="0" presId="urn:microsoft.com/office/officeart/2005/8/layout/process1"/>
    <dgm:cxn modelId="{0C6AFFB9-F5B5-4323-916A-30B35891C160}" type="presOf" srcId="{0C9CC9E3-6CCD-42C5-8B5C-0155E3825531}" destId="{09F9724A-2EE8-416E-A1DD-8C8C16FED99D}" srcOrd="0" destOrd="0" presId="urn:microsoft.com/office/officeart/2005/8/layout/process1"/>
    <dgm:cxn modelId="{DF102F54-9EC1-4F0A-95F3-F9DF8317B6DF}" type="presParOf" srcId="{0621F8E8-CDD9-4A90-9EFE-BEF0EA550AA6}" destId="{D263ED51-7D28-4A60-823F-49D8ED65D623}" srcOrd="0" destOrd="0" presId="urn:microsoft.com/office/officeart/2005/8/layout/process1"/>
    <dgm:cxn modelId="{F4B874B6-C49C-4FF0-B4ED-23EBDADB36EC}" type="presParOf" srcId="{0621F8E8-CDD9-4A90-9EFE-BEF0EA550AA6}" destId="{B6B8F596-4446-49F3-8958-334628222994}" srcOrd="1" destOrd="0" presId="urn:microsoft.com/office/officeart/2005/8/layout/process1"/>
    <dgm:cxn modelId="{9D0BF867-B49E-40A5-9AE9-D9F033FAE428}" type="presParOf" srcId="{B6B8F596-4446-49F3-8958-334628222994}" destId="{5244A998-3708-4951-8A4E-BC9B3A1B8FD3}" srcOrd="0" destOrd="0" presId="urn:microsoft.com/office/officeart/2005/8/layout/process1"/>
    <dgm:cxn modelId="{CABF8DBB-C1D5-4952-AE60-8D882E119980}" type="presParOf" srcId="{0621F8E8-CDD9-4A90-9EFE-BEF0EA550AA6}" destId="{F613E7C9-F28D-4DD3-A429-A5293253B2B1}" srcOrd="2" destOrd="0" presId="urn:microsoft.com/office/officeart/2005/8/layout/process1"/>
    <dgm:cxn modelId="{DD9C7D09-7EE3-4A0A-89EC-22E58417E649}" type="presParOf" srcId="{0621F8E8-CDD9-4A90-9EFE-BEF0EA550AA6}" destId="{09F9724A-2EE8-416E-A1DD-8C8C16FED99D}" srcOrd="3" destOrd="0" presId="urn:microsoft.com/office/officeart/2005/8/layout/process1"/>
    <dgm:cxn modelId="{F25B21AF-1A9A-41DC-86E3-7F34442291E9}" type="presParOf" srcId="{09F9724A-2EE8-416E-A1DD-8C8C16FED99D}" destId="{2863E1CB-FF57-4268-BB92-37EDDFA88F27}" srcOrd="0" destOrd="0" presId="urn:microsoft.com/office/officeart/2005/8/layout/process1"/>
    <dgm:cxn modelId="{6FD2B2F1-B443-42B8-A3DE-28C927DA611E}" type="presParOf" srcId="{0621F8E8-CDD9-4A90-9EFE-BEF0EA550AA6}" destId="{164483FC-F41D-4D68-84D6-F437454C47A6}" srcOrd="4" destOrd="0" presId="urn:microsoft.com/office/officeart/2005/8/layout/process1"/>
    <dgm:cxn modelId="{7E1238F3-513F-4076-B7D1-D085FC6E539C}" type="presParOf" srcId="{0621F8E8-CDD9-4A90-9EFE-BEF0EA550AA6}" destId="{6B28CFDC-1A77-4537-BFB1-3C5A158BA389}" srcOrd="5" destOrd="0" presId="urn:microsoft.com/office/officeart/2005/8/layout/process1"/>
    <dgm:cxn modelId="{4E24AE10-0340-4304-AC88-F96658CE47BC}" type="presParOf" srcId="{6B28CFDC-1A77-4537-BFB1-3C5A158BA389}" destId="{E24AB386-9740-4366-8D50-4D38676AC6F2}" srcOrd="0" destOrd="0" presId="urn:microsoft.com/office/officeart/2005/8/layout/process1"/>
    <dgm:cxn modelId="{71C9900B-8017-435E-AE5F-6CA4CDF43F99}" type="presParOf" srcId="{0621F8E8-CDD9-4A90-9EFE-BEF0EA550AA6}" destId="{528061AF-02F2-4782-8643-6929EDC73BF9}" srcOrd="6" destOrd="0" presId="urn:microsoft.com/office/officeart/2005/8/layout/process1"/>
    <dgm:cxn modelId="{BBD30D0F-65C7-4C19-ADA9-9EB2D1FA68AE}" type="presParOf" srcId="{0621F8E8-CDD9-4A90-9EFE-BEF0EA550AA6}" destId="{5FF42FA4-F060-40D1-90EE-F6B3497B19F8}" srcOrd="7" destOrd="0" presId="urn:microsoft.com/office/officeart/2005/8/layout/process1"/>
    <dgm:cxn modelId="{0C69646F-4F31-469E-9317-D84138991730}" type="presParOf" srcId="{5FF42FA4-F060-40D1-90EE-F6B3497B19F8}" destId="{A308D752-2DEA-4AD7-9A83-B1121470F4BD}" srcOrd="0" destOrd="0" presId="urn:microsoft.com/office/officeart/2005/8/layout/process1"/>
    <dgm:cxn modelId="{4C527FED-0C77-49AA-8FE0-C86CE6938BD6}" type="presParOf" srcId="{0621F8E8-CDD9-4A90-9EFE-BEF0EA550AA6}" destId="{001C8601-F225-47D3-91AC-8597CF1AB871}" srcOrd="8" destOrd="0" presId="urn:microsoft.com/office/officeart/2005/8/layout/process1"/>
    <dgm:cxn modelId="{65378F93-073C-4C61-BA82-E39938670F9D}" type="presParOf" srcId="{0621F8E8-CDD9-4A90-9EFE-BEF0EA550AA6}" destId="{9686833C-CD87-4779-8FB5-59D512CF4755}" srcOrd="9" destOrd="0" presId="urn:microsoft.com/office/officeart/2005/8/layout/process1"/>
    <dgm:cxn modelId="{8A6F53AE-3BD4-4B26-9381-F4A2930CC691}" type="presParOf" srcId="{9686833C-CD87-4779-8FB5-59D512CF4755}" destId="{79D9BDFA-3A7A-4DDE-8CFB-FBD3965E419D}" srcOrd="0" destOrd="0" presId="urn:microsoft.com/office/officeart/2005/8/layout/process1"/>
    <dgm:cxn modelId="{90894175-6AE2-487F-BC37-C59AF9B1B377}" type="presParOf" srcId="{0621F8E8-CDD9-4A90-9EFE-BEF0EA550AA6}" destId="{FF618790-A33A-45BF-AA52-D87A079ADE59}" srcOrd="10" destOrd="0" presId="urn:microsoft.com/office/officeart/2005/8/layout/process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ounded Rectangle 60"/>
          <p:cNvSpPr/>
          <p:nvPr userDrawn="1"/>
        </p:nvSpPr>
        <p:spPr>
          <a:xfrm>
            <a:off x="381000" y="457200"/>
            <a:ext cx="5867400" cy="228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533400"/>
            <a:ext cx="5715000" cy="2057400"/>
          </a:xfrm>
        </p:spPr>
        <p:txBody>
          <a:bodyPr anchor="t" anchorCtr="0"/>
          <a:lstStyle>
            <a:lvl1pPr algn="r"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85800" y="320040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3" name="Rectangle 32"/>
          <p:cNvSpPr/>
          <p:nvPr userDrawn="1"/>
        </p:nvSpPr>
        <p:spPr>
          <a:xfrm>
            <a:off x="381000" y="312420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381000" y="3124200"/>
            <a:ext cx="2286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" y="6324600"/>
            <a:ext cx="2289048" cy="365760"/>
          </a:xfrm>
        </p:spPr>
        <p:txBody>
          <a:bodyPr/>
          <a:lstStyle/>
          <a:p>
            <a:fld id="{52F32E94-1054-48A6-9491-92A82FA9F625}" type="datetimeFigureOut">
              <a:rPr lang="en-US" smtClean="0"/>
              <a:pPr/>
              <a:t>9/1/2009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143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648" y="6508750"/>
            <a:ext cx="530352" cy="349250"/>
          </a:xfrm>
        </p:spPr>
        <p:txBody>
          <a:bodyPr/>
          <a:lstStyle/>
          <a:p>
            <a:fld id="{82EF6B72-EF04-42D7-809F-C706BC9554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2F32E94-1054-48A6-9491-92A82FA9F625}" type="datetimeFigureOut">
              <a:rPr lang="en-US" smtClean="0"/>
              <a:pPr/>
              <a:t>9/1/2009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82EF6B72-EF04-42D7-809F-C706BC9554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32E94-1054-48A6-9491-92A82FA9F625}" type="datetimeFigureOut">
              <a:rPr lang="en-US" smtClean="0"/>
              <a:pPr/>
              <a:t>9/1/2009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6B72-EF04-42D7-809F-C706BC9554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32E94-1054-48A6-9491-92A82FA9F625}" type="datetimeFigureOut">
              <a:rPr lang="en-US" smtClean="0"/>
              <a:pPr/>
              <a:t>9/1/2009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6B72-EF04-42D7-809F-C706BC9554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32E94-1054-48A6-9491-92A82FA9F625}" type="datetimeFigureOut">
              <a:rPr lang="en-US" smtClean="0"/>
              <a:pPr/>
              <a:t>9/1/2009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6B72-EF04-42D7-809F-C706BC9554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32E94-1054-48A6-9491-92A82FA9F625}" type="datetimeFigureOut">
              <a:rPr lang="en-US" smtClean="0"/>
              <a:pPr/>
              <a:t>9/1/2009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6B72-EF04-42D7-809F-C706BC9554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32E94-1054-48A6-9491-92A82FA9F625}" type="datetimeFigureOut">
              <a:rPr lang="en-US" smtClean="0"/>
              <a:pPr/>
              <a:t>9/1/2009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6B72-EF04-42D7-809F-C706BC9554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32E94-1054-48A6-9491-92A82FA9F625}" type="datetimeFigureOut">
              <a:rPr lang="en-US" smtClean="0"/>
              <a:pPr/>
              <a:t>9/1/2009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6B72-EF04-42D7-809F-C706BC9554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32E94-1054-48A6-9491-92A82FA9F625}" type="datetimeFigureOut">
              <a:rPr lang="en-US" smtClean="0"/>
              <a:pPr/>
              <a:t>9/1/2009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6B72-EF04-42D7-809F-C706BC9554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32E94-1054-48A6-9491-92A82FA9F625}" type="datetimeFigureOut">
              <a:rPr lang="en-US" smtClean="0"/>
              <a:pPr/>
              <a:t>9/1/2009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6B72-EF04-42D7-809F-C706BC9554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2F32E94-1054-48A6-9491-92A82FA9F625}" type="datetimeFigureOut">
              <a:rPr lang="en-US" smtClean="0"/>
              <a:pPr/>
              <a:t>9/1/2009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2EF6B72-EF04-42D7-809F-C706BC9554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zoom/>
  </p:transition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/>
          <p:cNvSpPr/>
          <p:nvPr/>
        </p:nvSpPr>
        <p:spPr>
          <a:xfrm>
            <a:off x="381000" y="457200"/>
            <a:ext cx="5867400" cy="2286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85800"/>
            <a:ext cx="5638800" cy="1905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Unlocking Hidden Gems in Oracle Text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 smtClean="0"/>
              <a:t>Presenter:             Bill Coulam (www.dbartisans.com)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is Oracle Text</a:t>
            </a:r>
          </a:p>
          <a:p>
            <a:r>
              <a:rPr lang="en-US" dirty="0" smtClean="0"/>
              <a:t>Installation</a:t>
            </a:r>
          </a:p>
          <a:p>
            <a:r>
              <a:rPr lang="en-US" dirty="0" smtClean="0"/>
              <a:t>CONTEXT Indexes &amp; Features</a:t>
            </a:r>
          </a:p>
          <a:p>
            <a:r>
              <a:rPr lang="en-US" dirty="0" smtClean="0"/>
              <a:t>CONTAINS Queries</a:t>
            </a:r>
          </a:p>
          <a:p>
            <a:r>
              <a:rPr lang="en-US" dirty="0" smtClean="0"/>
              <a:t>Diving Deeper</a:t>
            </a:r>
          </a:p>
          <a:p>
            <a:pPr lvl="1"/>
            <a:r>
              <a:rPr lang="en-US" dirty="0" smtClean="0"/>
              <a:t>Multi-column </a:t>
            </a:r>
            <a:r>
              <a:rPr lang="en-US" dirty="0" smtClean="0"/>
              <a:t>index</a:t>
            </a:r>
          </a:p>
          <a:p>
            <a:pPr lvl="1"/>
            <a:r>
              <a:rPr lang="en-US" dirty="0" smtClean="0"/>
              <a:t>Multi-table, multi-column index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Oracle 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Built into Oracle DB (PE, SE, SE One, EE)</a:t>
            </a:r>
          </a:p>
          <a:p>
            <a:r>
              <a:rPr lang="en-US" dirty="0" smtClean="0"/>
              <a:t>Free to use with existing DB license</a:t>
            </a:r>
          </a:p>
          <a:p>
            <a:r>
              <a:rPr lang="en-US" dirty="0" err="1" smtClean="0"/>
              <a:t>ConText</a:t>
            </a:r>
            <a:r>
              <a:rPr lang="en-US" dirty="0" smtClean="0"/>
              <a:t> Cartridge (8) </a:t>
            </a:r>
            <a:r>
              <a:rPr lang="en-US" dirty="0" err="1" smtClean="0"/>
              <a:t>interMedia</a:t>
            </a:r>
            <a:r>
              <a:rPr lang="en-US" dirty="0" smtClean="0"/>
              <a:t> Text (8i)</a:t>
            </a:r>
          </a:p>
          <a:p>
            <a:r>
              <a:rPr lang="en-US" dirty="0" smtClean="0"/>
              <a:t>Just “Oracle Text” since 9i</a:t>
            </a:r>
          </a:p>
          <a:p>
            <a:r>
              <a:rPr lang="en-US" dirty="0" smtClean="0"/>
              <a:t>Technology built into Oracle that extends indexing capabilities to text, XML, CLOB, documents stored as BLOB, BFILE and web pages.</a:t>
            </a:r>
          </a:p>
          <a:p>
            <a:r>
              <a:rPr lang="en-US" dirty="0" smtClean="0"/>
              <a:t>Build document classification and cataloging applications.</a:t>
            </a:r>
          </a:p>
          <a:p>
            <a:r>
              <a:rPr lang="en-US" dirty="0" smtClean="0"/>
              <a:t>Special XML and HTML features as well.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Oracle 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Has searching text columns ever been hindered by the limitations of =, LIKE, SUBSTR, INSTR?</a:t>
            </a:r>
          </a:p>
          <a:p>
            <a:pPr lvl="1"/>
            <a:r>
              <a:rPr lang="en-US" dirty="0" smtClean="0"/>
              <a:t>User misspellings</a:t>
            </a:r>
          </a:p>
          <a:p>
            <a:pPr lvl="1"/>
            <a:r>
              <a:rPr lang="en-US" dirty="0" smtClean="0"/>
              <a:t>Case problems</a:t>
            </a:r>
          </a:p>
          <a:p>
            <a:pPr lvl="1"/>
            <a:r>
              <a:rPr lang="en-US" dirty="0" smtClean="0"/>
              <a:t>International characters</a:t>
            </a:r>
          </a:p>
          <a:p>
            <a:pPr lvl="1"/>
            <a:r>
              <a:rPr lang="en-US" dirty="0" smtClean="0"/>
              <a:t>Search many columns at once for term(s)</a:t>
            </a:r>
          </a:p>
          <a:p>
            <a:pPr lvl="1"/>
            <a:r>
              <a:rPr lang="en-US" dirty="0" smtClean="0"/>
              <a:t>Querying large LOB columns inefficient.</a:t>
            </a:r>
          </a:p>
          <a:p>
            <a:r>
              <a:rPr lang="en-US" dirty="0" smtClean="0"/>
              <a:t>Oracle CONTEXT indexes solves these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Misspelled Search Terms/Data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Traditional:</a:t>
            </a:r>
          </a:p>
          <a:p>
            <a:pPr lvl="1"/>
            <a:r>
              <a:rPr lang="en-US" dirty="0" smtClean="0"/>
              <a:t>Maybe SOUNDEX</a:t>
            </a:r>
          </a:p>
          <a:p>
            <a:pPr lvl="1"/>
            <a:r>
              <a:rPr lang="en-US" dirty="0" smtClean="0"/>
              <a:t>Generally “No Data for You!”</a:t>
            </a:r>
          </a:p>
          <a:p>
            <a:r>
              <a:rPr lang="en-US" dirty="0" smtClean="0"/>
              <a:t>Oracle Text:</a:t>
            </a:r>
          </a:p>
          <a:p>
            <a:pPr lvl="1"/>
            <a:r>
              <a:rPr lang="en-US" dirty="0" smtClean="0"/>
              <a:t>Partial term with basic CONTAINS, substring index or wildcarding</a:t>
            </a:r>
          </a:p>
          <a:p>
            <a:pPr lvl="1"/>
            <a:r>
              <a:rPr lang="en-US" dirty="0" smtClean="0"/>
              <a:t>EQUIV, Fuzzy, Stemming, </a:t>
            </a:r>
            <a:r>
              <a:rPr lang="en-US" dirty="0" err="1" smtClean="0"/>
              <a:t>Soundex</a:t>
            </a:r>
            <a:r>
              <a:rPr lang="en-US" dirty="0" smtClean="0"/>
              <a:t>, Thesaurus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/>
              <a:t>Traditional:</a:t>
            </a:r>
          </a:p>
          <a:p>
            <a:pPr lvl="1"/>
            <a:r>
              <a:rPr lang="en-US" sz="2400" dirty="0" smtClean="0"/>
              <a:t>Store original source as all one case.</a:t>
            </a:r>
          </a:p>
          <a:p>
            <a:pPr lvl="2"/>
            <a:r>
              <a:rPr lang="en-US" sz="2000" dirty="0" smtClean="0"/>
              <a:t>All searches converted to single case.</a:t>
            </a:r>
          </a:p>
          <a:p>
            <a:pPr lvl="2"/>
            <a:r>
              <a:rPr lang="en-US" sz="2000" dirty="0" smtClean="0"/>
              <a:t>Data looks nasty when displayed, printed</a:t>
            </a:r>
          </a:p>
          <a:p>
            <a:pPr lvl="1"/>
            <a:r>
              <a:rPr lang="en-US" sz="2400" dirty="0" smtClean="0"/>
              <a:t>Store single case copy columns in table or MV</a:t>
            </a:r>
          </a:p>
          <a:p>
            <a:pPr lvl="2"/>
            <a:r>
              <a:rPr lang="en-US" sz="2000" dirty="0" smtClean="0"/>
              <a:t>Extra space required, trigger, moving parts, violates redundancy.</a:t>
            </a:r>
          </a:p>
          <a:p>
            <a:r>
              <a:rPr lang="en-US" sz="2800" dirty="0" smtClean="0"/>
              <a:t>Oracle Text:</a:t>
            </a:r>
          </a:p>
          <a:p>
            <a:pPr lvl="1"/>
            <a:r>
              <a:rPr lang="en-US" sz="2400" dirty="0" smtClean="0"/>
              <a:t>All tokens indexed in UPPER case by default.</a:t>
            </a:r>
          </a:p>
          <a:p>
            <a:pPr lvl="1"/>
            <a:r>
              <a:rPr lang="en-US" sz="2400" dirty="0" smtClean="0"/>
              <a:t>Searches are case-insensitive by default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International Characters/Diacritics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Traditional:</a:t>
            </a:r>
          </a:p>
          <a:p>
            <a:pPr lvl="1"/>
            <a:r>
              <a:rPr lang="en-US" dirty="0" smtClean="0"/>
              <a:t>Equivalence (=) by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NLSSORT(UPPER(</a:t>
            </a:r>
            <a:r>
              <a:rPr lang="en-US" sz="1800" b="1" i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column</a:t>
            </a:r>
            <a:r>
              <a:rPr lang="en-US" sz="18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),'NLS_SORT=BINARY')</a:t>
            </a:r>
          </a:p>
          <a:p>
            <a:pPr lvl="1"/>
            <a:r>
              <a:rPr lang="en-US" dirty="0" smtClean="0"/>
              <a:t>LIKE by removing diacritics from both sides of the equation using frontend libraries and/or Oracle TRANSLATE: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TRANSLATE(</a:t>
            </a:r>
            <a:r>
              <a:rPr lang="en-US" sz="1200" b="1" i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column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,'ÀÁÂÃÄÅÇÈÉÊËÌÍÎÏÐÑÒÓÔÕÖØÙÚÛÜÝàáâãäåçşèéêëìíîïðñóôõöøùúûüýÿ',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           '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AAAAAACEEEEIIIIDNOOOOOOUUUUYaaaaaacseeeeiiiionooooouuuuyy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</a:t>
            </a:r>
          </a:p>
          <a:p>
            <a:r>
              <a:rPr lang="en-US" dirty="0" smtClean="0"/>
              <a:t>Oracle Text:</a:t>
            </a:r>
          </a:p>
          <a:p>
            <a:pPr lvl="1"/>
            <a:r>
              <a:rPr lang="en-US" dirty="0" err="1" smtClean="0"/>
              <a:t>base_letter</a:t>
            </a:r>
            <a:r>
              <a:rPr lang="en-US" dirty="0" smtClean="0"/>
              <a:t> attribute of context index</a:t>
            </a:r>
          </a:p>
          <a:p>
            <a:pPr lvl="1"/>
            <a:r>
              <a:rPr lang="en-US" dirty="0" smtClean="0"/>
              <a:t>Host of features for language nuances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Proximity, Relevance, Theme, Exclusion Searches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Traditional:</a:t>
            </a:r>
          </a:p>
          <a:p>
            <a:pPr lvl="1"/>
            <a:r>
              <a:rPr lang="en-US" dirty="0" smtClean="0"/>
              <a:t>Only exclusion by use of AND NOT LIKE</a:t>
            </a:r>
          </a:p>
          <a:p>
            <a:r>
              <a:rPr lang="en-US" dirty="0" smtClean="0"/>
              <a:t>Oracle Text:</a:t>
            </a:r>
          </a:p>
          <a:p>
            <a:pPr lvl="1"/>
            <a:r>
              <a:rPr lang="en-US" dirty="0" smtClean="0"/>
              <a:t>ACCUM, SCORE, ABOUT, </a:t>
            </a:r>
            <a:r>
              <a:rPr lang="en-US" dirty="0" err="1" smtClean="0"/>
              <a:t>boolean</a:t>
            </a:r>
            <a:r>
              <a:rPr lang="en-US" dirty="0" smtClean="0"/>
              <a:t> operators, MINUS, NOT, NEAR, and THRESHOLD.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multiple columns or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Traditional:</a:t>
            </a:r>
          </a:p>
          <a:p>
            <a:pPr lvl="1"/>
            <a:r>
              <a:rPr lang="en-US" dirty="0" smtClean="0"/>
              <a:t>Joins with OR LIKE</a:t>
            </a:r>
          </a:p>
          <a:p>
            <a:pPr lvl="1"/>
            <a:r>
              <a:rPr lang="en-US" dirty="0" smtClean="0"/>
              <a:t>View using UNION [ALL] or concatenation</a:t>
            </a:r>
          </a:p>
          <a:p>
            <a:pPr lvl="1"/>
            <a:r>
              <a:rPr lang="en-US" dirty="0" smtClean="0"/>
              <a:t>Materialized view</a:t>
            </a:r>
          </a:p>
          <a:p>
            <a:pPr lvl="1"/>
            <a:r>
              <a:rPr lang="en-US" dirty="0" smtClean="0"/>
              <a:t>Concatenated copy column</a:t>
            </a:r>
          </a:p>
          <a:p>
            <a:r>
              <a:rPr lang="en-US" dirty="0" smtClean="0"/>
              <a:t>Oracle Text:</a:t>
            </a:r>
          </a:p>
          <a:p>
            <a:pPr lvl="1"/>
            <a:r>
              <a:rPr lang="en-US" dirty="0" smtClean="0"/>
              <a:t>MULTI_COLUMN_DATASTORE</a:t>
            </a:r>
          </a:p>
          <a:p>
            <a:pPr lvl="1"/>
            <a:r>
              <a:rPr lang="en-US" dirty="0" smtClean="0"/>
              <a:t>USER_DATASTORE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Installation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Installed by default if DB created with DBCA.</a:t>
            </a:r>
          </a:p>
          <a:p>
            <a:r>
              <a:rPr lang="en-US" dirty="0" smtClean="0"/>
              <a:t>CTXSYS schema</a:t>
            </a:r>
          </a:p>
          <a:p>
            <a:pPr lvl="1"/>
            <a:r>
              <a:rPr lang="en-US" dirty="0" smtClean="0"/>
              <a:t>9iR2: 260+ objects</a:t>
            </a:r>
          </a:p>
          <a:p>
            <a:pPr lvl="1"/>
            <a:r>
              <a:rPr lang="en-US" dirty="0" smtClean="0"/>
              <a:t>10gR2: 340+ objects</a:t>
            </a:r>
          </a:p>
          <a:p>
            <a:pPr lvl="1"/>
            <a:r>
              <a:rPr lang="en-US" dirty="0" smtClean="0"/>
              <a:t>Security issues fixed in 10g</a:t>
            </a:r>
          </a:p>
          <a:p>
            <a:pPr lvl="1"/>
            <a:r>
              <a:rPr lang="en-US" dirty="0" smtClean="0"/>
              <a:t>Account usually in locked state</a:t>
            </a:r>
          </a:p>
          <a:p>
            <a:r>
              <a:rPr lang="en-US" dirty="0" smtClean="0"/>
              <a:t>Check version</a:t>
            </a:r>
          </a:p>
          <a:p>
            <a:pPr lvl="1">
              <a:buNone/>
            </a:pPr>
            <a:r>
              <a:rPr lang="en-US" sz="18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* FROM </a:t>
            </a:r>
            <a:r>
              <a:rPr lang="en-US" sz="18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ctxsys.ctx_version</a:t>
            </a:r>
            <a:r>
              <a:rPr lang="en-US" sz="18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Installation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If CTXSYS missing or broken…</a:t>
            </a:r>
          </a:p>
          <a:p>
            <a:r>
              <a:rPr lang="en-US" dirty="0" smtClean="0"/>
              <a:t>Drop </a:t>
            </a:r>
            <a:r>
              <a:rPr lang="en-US" dirty="0" smtClean="0"/>
              <a:t>CTXSYS if it exists.</a:t>
            </a:r>
          </a:p>
          <a:p>
            <a:r>
              <a:rPr lang="en-US" dirty="0" smtClean="0"/>
              <a:t>As SYS, run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$ORACLE_HOME/</a:t>
            </a:r>
            <a:r>
              <a:rPr lang="en-US" sz="18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</a:t>
            </a:r>
            <a:r>
              <a:rPr lang="en-US" sz="18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/admin/catctx.sql </a:t>
            </a:r>
            <a:r>
              <a:rPr lang="en-US" sz="18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pwd</a:t>
            </a:r>
            <a:r>
              <a:rPr lang="en-US" sz="18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SYSAUX </a:t>
            </a:r>
            <a:r>
              <a:rPr lang="en-US" sz="18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TEMP NOLOCK</a:t>
            </a:r>
          </a:p>
          <a:p>
            <a:r>
              <a:rPr lang="en-US" dirty="0" smtClean="0">
                <a:cs typeface="Courier New" pitchFamily="49" charset="0"/>
              </a:rPr>
              <a:t>As </a:t>
            </a:r>
            <a:r>
              <a:rPr lang="en-US" u="sng" dirty="0" smtClean="0">
                <a:cs typeface="Courier New" pitchFamily="49" charset="0"/>
              </a:rPr>
              <a:t>CTXSYS</a:t>
            </a:r>
            <a:r>
              <a:rPr lang="en-US" dirty="0" smtClean="0">
                <a:cs typeface="Courier New" pitchFamily="49" charset="0"/>
              </a:rPr>
              <a:t>, run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$ORACLE_HOME/</a:t>
            </a:r>
            <a:r>
              <a:rPr lang="en-US" sz="18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</a:t>
            </a:r>
            <a:r>
              <a:rPr lang="en-US" sz="18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/admin/defaults/drdefus.sql</a:t>
            </a:r>
          </a:p>
          <a:p>
            <a:r>
              <a:rPr lang="en-US" dirty="0" smtClean="0">
                <a:cs typeface="Courier New" pitchFamily="49" charset="0"/>
              </a:rPr>
              <a:t>Now check your installation</a:t>
            </a:r>
          </a:p>
          <a:p>
            <a:pPr lvl="1">
              <a:buNone/>
            </a:pPr>
            <a:r>
              <a:rPr lang="en-US" sz="1700" b="1" dirty="0" smtClean="0">
                <a:latin typeface="Courier New" pitchFamily="49" charset="0"/>
                <a:cs typeface="Courier New" pitchFamily="49" charset="0"/>
              </a:rPr>
              <a:t>SELECT status, COUNT(*)</a:t>
            </a:r>
          </a:p>
          <a:p>
            <a:pPr lvl="1">
              <a:buNone/>
            </a:pPr>
            <a:r>
              <a:rPr lang="en-US" sz="17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7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700" b="1" dirty="0" smtClean="0">
                <a:latin typeface="Courier New" pitchFamily="49" charset="0"/>
                <a:cs typeface="Courier New" pitchFamily="49" charset="0"/>
              </a:rPr>
              <a:t>FROM </a:t>
            </a:r>
            <a:r>
              <a:rPr lang="en-US" sz="1700" b="1" dirty="0" err="1" smtClean="0">
                <a:latin typeface="Courier New" pitchFamily="49" charset="0"/>
                <a:cs typeface="Courier New" pitchFamily="49" charset="0"/>
              </a:rPr>
              <a:t>dba_objects</a:t>
            </a:r>
            <a:endParaRPr lang="en-US" sz="1700" b="1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sz="1700" b="1" dirty="0" smtClean="0">
                <a:latin typeface="Courier New" pitchFamily="49" charset="0"/>
                <a:cs typeface="Courier New" pitchFamily="49" charset="0"/>
              </a:rPr>
              <a:t> WHERE owner = 'CTXSYS‘</a:t>
            </a:r>
          </a:p>
          <a:p>
            <a:pPr lvl="1">
              <a:buNone/>
            </a:pPr>
            <a:r>
              <a:rPr lang="en-US" sz="17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700" b="1" dirty="0" smtClean="0">
                <a:latin typeface="Courier New" pitchFamily="49" charset="0"/>
                <a:cs typeface="Courier New" pitchFamily="49" charset="0"/>
              </a:rPr>
              <a:t>GROUP BY status;</a:t>
            </a:r>
            <a:endParaRPr lang="en-US" sz="17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Context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Prerequisite:</a:t>
            </a:r>
          </a:p>
          <a:p>
            <a:pPr lvl="1"/>
            <a:r>
              <a:rPr lang="en-US" dirty="0" smtClean="0"/>
              <a:t>A source of text to index:</a:t>
            </a:r>
          </a:p>
          <a:p>
            <a:pPr lvl="2"/>
            <a:r>
              <a:rPr lang="en-US" dirty="0" smtClean="0"/>
              <a:t>Character column (VARCHAR2, CLOB, etc)</a:t>
            </a:r>
          </a:p>
          <a:p>
            <a:pPr lvl="2"/>
            <a:r>
              <a:rPr lang="en-US" dirty="0" smtClean="0"/>
              <a:t>Binary column that contains text (BLOB, BFILE)</a:t>
            </a:r>
          </a:p>
          <a:p>
            <a:pPr lvl="2"/>
            <a:r>
              <a:rPr lang="en-US" dirty="0" err="1" smtClean="0"/>
              <a:t>XMLType</a:t>
            </a:r>
            <a:endParaRPr lang="en-US" dirty="0" smtClean="0"/>
          </a:p>
          <a:p>
            <a:pPr lvl="2"/>
            <a:r>
              <a:rPr lang="en-US" dirty="0" err="1" smtClean="0"/>
              <a:t>URIType</a:t>
            </a:r>
            <a:endParaRPr lang="en-US" dirty="0" smtClean="0"/>
          </a:p>
          <a:p>
            <a:pPr lvl="2"/>
            <a:r>
              <a:rPr lang="en-US" dirty="0" smtClean="0"/>
              <a:t>Column that is path to file</a:t>
            </a:r>
          </a:p>
          <a:p>
            <a:pPr lvl="2"/>
            <a:r>
              <a:rPr lang="en-US" dirty="0" smtClean="0"/>
              <a:t>Column that is path to web page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Context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2800" dirty="0" err="1"/>
              <a:t>Set up/verify the account that contains the data to index:</a:t>
            </a:r>
          </a:p>
          <a:p>
            <a:endParaRPr lang="en-US" dirty="0" smtClean="0"/>
          </a:p>
          <a:p>
            <a:pPr>
              <a:buNone/>
            </a:pP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CREATE USER </a:t>
            </a:r>
            <a:r>
              <a:rPr lang="en-US" sz="6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edw</a:t>
            </a: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IDENTIFIED BY "</a:t>
            </a:r>
            <a:r>
              <a:rPr lang="en-US" sz="6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edw</a:t>
            </a: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“</a:t>
            </a:r>
          </a:p>
          <a:p>
            <a:pPr>
              <a:buNone/>
            </a:pP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DEFAULT TABLESPACE users</a:t>
            </a:r>
          </a:p>
          <a:p>
            <a:pPr>
              <a:buNone/>
            </a:pP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TEMPORARY TABLESPACE temp</a:t>
            </a:r>
          </a:p>
          <a:p>
            <a:pPr>
              <a:buNone/>
            </a:pP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PROFILE default</a:t>
            </a:r>
          </a:p>
          <a:p>
            <a:pPr>
              <a:buNone/>
            </a:pP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QUOTA UNLIMITED ON users;</a:t>
            </a:r>
          </a:p>
          <a:p>
            <a:pPr>
              <a:buNone/>
            </a:pP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GRANT EXECUTE ON </a:t>
            </a:r>
            <a:r>
              <a:rPr lang="en-US" sz="6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ctxsys.ctx_ddl</a:t>
            </a: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TO </a:t>
            </a:r>
            <a:r>
              <a:rPr lang="en-US" sz="6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edw</a:t>
            </a: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GRANT CTXAPP TO </a:t>
            </a:r>
            <a:r>
              <a:rPr lang="en-US" sz="6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edw</a:t>
            </a: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; -- only necessary to run CTXSYS </a:t>
            </a:r>
            <a:r>
              <a:rPr lang="en-US" sz="6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pkgs</a:t>
            </a:r>
            <a:endParaRPr lang="en-US" sz="6400" b="1" dirty="0" smtClean="0">
              <a:solidFill>
                <a:srgbClr val="0F5D18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GRANT CREATE PROCEDURE TO </a:t>
            </a:r>
            <a:r>
              <a:rPr lang="en-US" sz="6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edw</a:t>
            </a: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GRANT CREATE SESSION TO </a:t>
            </a:r>
            <a:r>
              <a:rPr lang="en-US" sz="6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edw</a:t>
            </a: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GRANT CREATE TABLE TO </a:t>
            </a:r>
            <a:r>
              <a:rPr lang="en-US" sz="6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edw</a:t>
            </a: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GRANT SELECT ANY DICTIONARY TO </a:t>
            </a:r>
            <a:r>
              <a:rPr lang="en-US" sz="6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edw</a:t>
            </a: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GRANT CREATE JOB to </a:t>
            </a:r>
            <a:r>
              <a:rPr lang="en-US" sz="6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edw</a:t>
            </a: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; -- only if using SYNC</a:t>
            </a:r>
          </a:p>
          <a:p>
            <a:pPr>
              <a:buNone/>
            </a:pP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GRANT CREATE TRIGGER to </a:t>
            </a:r>
            <a:r>
              <a:rPr lang="en-US" sz="6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edw</a:t>
            </a: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CONNECT </a:t>
            </a:r>
            <a:r>
              <a:rPr lang="en-US" sz="6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edw</a:t>
            </a: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6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edw</a:t>
            </a:r>
            <a:endParaRPr lang="en-US" sz="6400" b="1" dirty="0" smtClean="0">
              <a:solidFill>
                <a:srgbClr val="0F5D18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CREATE SYNONYM </a:t>
            </a:r>
            <a:r>
              <a:rPr lang="en-US" sz="6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</a:t>
            </a: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FOR </a:t>
            </a:r>
            <a:r>
              <a:rPr lang="en-US" sz="6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ctxsys.ctx_ddl</a:t>
            </a:r>
            <a:r>
              <a:rPr lang="en-US" sz="6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Context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800" dirty="0" smtClean="0"/>
              <a:t>Set up/verify the data to be indexed: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CREATE TABLE places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place_id</a:t>
            </a: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    NUMBER(10) NOT NULL,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    VARCHAR2(60 CHAR) NOT NULL,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place_type_nm</a:t>
            </a: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VARCHAR2(30 CHAR),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parent_place_id</a:t>
            </a: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NUMBER(10) REFERENCES places (</a:t>
            </a:r>
            <a:r>
              <a:rPr lang="en-US" sz="16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place_id</a:t>
            </a: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),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place_notes</a:t>
            </a: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 CLOB,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CONSTRAINT </a:t>
            </a:r>
            <a:r>
              <a:rPr lang="en-US" sz="16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places_pk</a:t>
            </a: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PRIMARY KEY (</a:t>
            </a:r>
            <a:r>
              <a:rPr lang="en-US" sz="16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place_id</a:t>
            </a: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),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CONSTRAINT </a:t>
            </a:r>
            <a:r>
              <a:rPr lang="en-US" sz="16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places_uk</a:t>
            </a: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UNIQUE (</a:t>
            </a:r>
            <a:r>
              <a:rPr lang="en-US" sz="16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place_type_nm</a:t>
            </a: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parent_place_id</a:t>
            </a: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Context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en-US" sz="3400" b="1" dirty="0" smtClean="0">
              <a:solidFill>
                <a:srgbClr val="0F5D18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CREATE OR REPLACE FUNCTION 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get_wiki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i_wiki_page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IN VARCHAR2) RETURN CLOB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AS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l_http_request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utl_http.req;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l_http_response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utl_http.resp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l_clob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    CLOB;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l_text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    VARCHAR2(32767);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BEGIN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dbms_lob.createtemporary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l_clob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FALSE);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l_http_request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:= 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utl_http.begin_request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('http://en.wikipedia.org/wiki/'||i_wiki_page);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l_http_response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:= 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utl_http.get_response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l_http_request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BEGIN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LOOP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utl_http.read_text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l_http_response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l_text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32767);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dbms_lob.writeappend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l_clob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LENGTH(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l_text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), 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l_text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END LOOP;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EXCEPTION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WHEN 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utl_http.end_of_body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THEN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utl_http.end_response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l_http_response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END;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RETURN 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l_clob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EXCEPTION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WHEN OTHERS THEN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utl_http.end_response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l_http_response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dbms_lob.freetemporary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l_clob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RAISE;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END 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get_wiki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;</a:t>
            </a:r>
            <a:endParaRPr lang="en-US" sz="3400" dirty="0">
              <a:solidFill>
                <a:srgbClr val="0F5D18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Context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places VALUES (251,'United </a:t>
            </a:r>
            <a:r>
              <a:rPr lang="en-US" sz="3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States','Country',NULL</a:t>
            </a: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3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get_wiki</a:t>
            </a: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sz="3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UnitedStates</a:t>
            </a: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'));           </a:t>
            </a:r>
          </a:p>
          <a:p>
            <a:pPr>
              <a:buNone/>
            </a:pP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places VALUES (35,'Ohio','State',251,get_wiki('Ohio'));</a:t>
            </a:r>
          </a:p>
          <a:p>
            <a:pPr>
              <a:buNone/>
            </a:pP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places VALUES (1011,'Toledo','City',35,get_wiki('</a:t>
            </a:r>
            <a:r>
              <a:rPr lang="en-US" sz="3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Toledo,_Ohio</a:t>
            </a: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'));</a:t>
            </a:r>
          </a:p>
          <a:p>
            <a:pPr>
              <a:buNone/>
            </a:pP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places VALUES (51,'District of </a:t>
            </a:r>
            <a:r>
              <a:rPr lang="en-US" sz="3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Columbia','Political</a:t>
            </a: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District',251, </a:t>
            </a:r>
            <a:r>
              <a:rPr lang="en-US" sz="3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get_wiki</a:t>
            </a: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sz="3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District_of_Columbia</a:t>
            </a: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'));</a:t>
            </a:r>
          </a:p>
          <a:p>
            <a:pPr>
              <a:buNone/>
            </a:pP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places VALUES (270,'Northern Mariana Islands','Territory',251, </a:t>
            </a:r>
            <a:r>
              <a:rPr lang="en-US" sz="3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get_wiki</a:t>
            </a: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sz="3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Northern_Mariana_Islands</a:t>
            </a: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'));</a:t>
            </a:r>
          </a:p>
          <a:p>
            <a:pPr>
              <a:buNone/>
            </a:pP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places VALUES (231,'Spain','Country',NULL,get_wiki('Spain'));</a:t>
            </a:r>
          </a:p>
          <a:p>
            <a:pPr>
              <a:buNone/>
            </a:pP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places VALUES (3260,'Málaga','Province',231,get_wiki('Malaga'));</a:t>
            </a:r>
          </a:p>
          <a:p>
            <a:pPr>
              <a:buNone/>
            </a:pP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places VALUES (3273,'Toledo','Province',231,get_wiki('</a:t>
            </a:r>
            <a:r>
              <a:rPr lang="en-US" sz="3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Toledo,_Spain</a:t>
            </a: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'));</a:t>
            </a:r>
          </a:p>
          <a:p>
            <a:pPr>
              <a:buNone/>
            </a:pP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places VALUES (146,'Iceland','Country',NULL,get_wiki('Iceland'));</a:t>
            </a:r>
          </a:p>
          <a:p>
            <a:pPr>
              <a:buNone/>
            </a:pP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places VALUES (3839,'Höfuðborgarsvæði','Political District',146, </a:t>
            </a:r>
            <a:r>
              <a:rPr lang="en-US" sz="3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get_wiki</a:t>
            </a: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sz="3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Greater_Reykjavík_Area</a:t>
            </a: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'));</a:t>
            </a:r>
          </a:p>
          <a:p>
            <a:pPr>
              <a:buNone/>
            </a:pP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places VALUES (236,'Sweden','Country',NULL,get_wiki('Sweden'));</a:t>
            </a:r>
          </a:p>
          <a:p>
            <a:pPr>
              <a:buNone/>
            </a:pP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places VALUES (3393,'Skåne','Province',236,get_wiki('</a:t>
            </a:r>
            <a:r>
              <a:rPr lang="en-US" sz="3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Scania</a:t>
            </a: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'));</a:t>
            </a:r>
          </a:p>
          <a:p>
            <a:pPr>
              <a:buNone/>
            </a:pP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places VALUES (997,'Spam','Country',NULL,get_wiki('Spam_(electronic)'));</a:t>
            </a:r>
          </a:p>
          <a:p>
            <a:pPr>
              <a:buNone/>
            </a:pP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places VALUES (998,'Spam-Spam_and_Bacon','Province',997, </a:t>
            </a:r>
            <a:r>
              <a:rPr lang="en-US" sz="3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get_wiki</a:t>
            </a: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('Spam_(food)'));</a:t>
            </a:r>
          </a:p>
          <a:p>
            <a:pPr>
              <a:buNone/>
            </a:pP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places VALUES (999,'spam egg spam </a:t>
            </a:r>
            <a:r>
              <a:rPr lang="en-US" sz="3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spam</a:t>
            </a: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bacon and spam','Township',998, </a:t>
            </a:r>
            <a:r>
              <a:rPr lang="en-US" sz="3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get_wiki</a:t>
            </a: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('Spam_(</a:t>
            </a:r>
            <a:r>
              <a:rPr lang="en-US" sz="3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Monty_Python</a:t>
            </a: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)'));</a:t>
            </a:r>
          </a:p>
          <a:p>
            <a:pPr>
              <a:buNone/>
            </a:pPr>
            <a:r>
              <a:rPr lang="en-US" sz="3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COMMIT;</a:t>
            </a:r>
          </a:p>
          <a:p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Context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Note, for the previous inserts to work on 11g, you need to grant access to the ‘net for the UTL packages using something like this</a:t>
            </a:r>
            <a:r>
              <a:rPr lang="en-US" dirty="0" smtClean="0"/>
              <a:t>:</a:t>
            </a:r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r>
              <a:rPr lang="en-US" sz="1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BEGIN</a:t>
            </a:r>
          </a:p>
          <a:p>
            <a:pPr lvl="1">
              <a:buNone/>
            </a:pPr>
            <a:r>
              <a:rPr lang="en-US" sz="14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DBMS_NETWORK_ACL_ADMIN.CREATE_ACL('users.xml',</a:t>
            </a:r>
          </a:p>
          <a:p>
            <a:pPr lvl="1">
              <a:buNone/>
            </a:pPr>
            <a:r>
              <a:rPr lang="en-US" sz="14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     'ACL that lets users use the UTL packages.',</a:t>
            </a:r>
          </a:p>
          <a:p>
            <a:pPr lvl="1">
              <a:buNone/>
            </a:pPr>
            <a:r>
              <a:rPr lang="en-US" sz="14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     'EDW', </a:t>
            </a:r>
            <a:r>
              <a:rPr lang="en-US" sz="1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TRUE, 'connect');</a:t>
            </a:r>
          </a:p>
          <a:p>
            <a:pPr lvl="1">
              <a:buNone/>
            </a:pPr>
            <a:r>
              <a:rPr lang="en-US" sz="1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END;</a:t>
            </a:r>
          </a:p>
          <a:p>
            <a:pPr lvl="1">
              <a:buNone/>
            </a:pPr>
            <a:r>
              <a:rPr lang="en-US" sz="14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/           </a:t>
            </a:r>
          </a:p>
          <a:p>
            <a:pPr lvl="1">
              <a:buNone/>
            </a:pPr>
            <a:endParaRPr lang="en-US" sz="1400" dirty="0" smtClean="0">
              <a:solidFill>
                <a:srgbClr val="0F5D18"/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sz="1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BEGIN</a:t>
            </a:r>
          </a:p>
          <a:p>
            <a:pPr lvl="1">
              <a:buNone/>
            </a:pPr>
            <a:r>
              <a:rPr lang="en-US" sz="14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DBMS_NETWORK_ACL_ADMIN.ADD_PRIVILEGE('/sys/</a:t>
            </a:r>
            <a:r>
              <a:rPr lang="en-US" sz="1400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acls</a:t>
            </a:r>
            <a:r>
              <a:rPr lang="en-US" sz="14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400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users.xml','EDW',</a:t>
            </a:r>
            <a:r>
              <a:rPr lang="en-US" sz="1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TRUE,'resolve</a:t>
            </a:r>
            <a:r>
              <a:rPr lang="en-US" sz="1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');</a:t>
            </a:r>
          </a:p>
          <a:p>
            <a:pPr lvl="1">
              <a:buNone/>
            </a:pPr>
            <a:r>
              <a:rPr lang="en-US" sz="1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END;</a:t>
            </a:r>
          </a:p>
          <a:p>
            <a:pPr lvl="1">
              <a:buNone/>
            </a:pPr>
            <a:r>
              <a:rPr lang="en-US" sz="14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/</a:t>
            </a:r>
            <a:endParaRPr lang="en-US" sz="1400" dirty="0">
              <a:solidFill>
                <a:srgbClr val="0F5D18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Context Index(</a:t>
            </a:r>
            <a:r>
              <a:rPr lang="en-US" dirty="0" err="1" smtClean="0"/>
              <a:t>es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CREATE INDEX </a:t>
            </a:r>
            <a:r>
              <a:rPr lang="en-US" sz="2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place_nm_cidx</a:t>
            </a:r>
            <a:r>
              <a:rPr lang="en-US" sz="2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ON places(</a:t>
            </a:r>
            <a:r>
              <a:rPr lang="en-US" sz="2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2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)      INDEXTYPE IS CTXSYS.CONTEXT;</a:t>
            </a:r>
          </a:p>
          <a:p>
            <a:pPr>
              <a:buNone/>
            </a:pPr>
            <a:endParaRPr lang="en-US" sz="2000" b="1" dirty="0" smtClean="0">
              <a:solidFill>
                <a:srgbClr val="0F5D18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CREATE INDEX </a:t>
            </a:r>
            <a:r>
              <a:rPr lang="en-US" sz="2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place_notes_cidx</a:t>
            </a:r>
            <a:r>
              <a:rPr lang="en-US" sz="2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ON places(</a:t>
            </a:r>
            <a:r>
              <a:rPr lang="en-US" sz="2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place_notes</a:t>
            </a:r>
            <a:r>
              <a:rPr lang="en-US" sz="2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) INDEXTYPE IS CTXSYS.CONTEXT;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038600"/>
          </a:xfrm>
        </p:spPr>
        <p:txBody>
          <a:bodyPr/>
          <a:lstStyle/>
          <a:p>
            <a:r>
              <a:rPr lang="en-US" dirty="0"/>
              <a:t>What is going on when using the defaults?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Detects the column type and filters binary column types.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Decides text language is same as DB </a:t>
            </a:r>
            <a:r>
              <a:rPr lang="en-US" dirty="0" err="1"/>
              <a:t>lang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Uses the default </a:t>
            </a:r>
            <a:r>
              <a:rPr lang="en-US" dirty="0" err="1"/>
              <a:t>stoplist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Enables fuzzy and stemming queries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Feeds data from </a:t>
            </a:r>
            <a:r>
              <a:rPr lang="en-US" dirty="0" err="1"/>
              <a:t>datastore</a:t>
            </a:r>
            <a:r>
              <a:rPr lang="en-US" dirty="0"/>
              <a:t> to filter, </a:t>
            </a:r>
            <a:r>
              <a:rPr lang="en-US" dirty="0" err="1"/>
              <a:t>sectioner</a:t>
            </a:r>
            <a:r>
              <a:rPr lang="en-US" dirty="0"/>
              <a:t>, </a:t>
            </a:r>
            <a:r>
              <a:rPr lang="en-US" dirty="0" err="1"/>
              <a:t>lexer</a:t>
            </a:r>
            <a:r>
              <a:rPr lang="en-US" dirty="0"/>
              <a:t>, then indexer</a:t>
            </a:r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/>
        </p:nvGraphicFramePr>
        <p:xfrm>
          <a:off x="228600" y="5334000"/>
          <a:ext cx="86868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Added some metadata to tables in CTXSYS:</a:t>
            </a:r>
          </a:p>
          <a:p>
            <a:pPr lvl="1"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DR$INDEX, DR$INDEX_VALUE and DR$INDEX_OBJECT</a:t>
            </a:r>
          </a:p>
          <a:p>
            <a:r>
              <a:rPr lang="en-US" dirty="0" smtClean="0"/>
              <a:t>Created some </a:t>
            </a:r>
            <a:r>
              <a:rPr lang="en-US" dirty="0" err="1" smtClean="0"/>
              <a:t>DR$</a:t>
            </a:r>
            <a:r>
              <a:rPr lang="en-US" i="1" dirty="0" err="1" smtClean="0"/>
              <a:t>indexname</a:t>
            </a:r>
            <a:r>
              <a:rPr lang="en-US" dirty="0" smtClean="0"/>
              <a:t>$* tables in index-owning account:</a:t>
            </a:r>
          </a:p>
          <a:p>
            <a:pPr lvl="1"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DR$PLACE_NM_CIDX$I (tokens)</a:t>
            </a:r>
          </a:p>
          <a:p>
            <a:pPr lvl="1"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DR$PLACE_NM_CIDX$K 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keymap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DR$PLACE_NM_CIDX$N (negative list)</a:t>
            </a:r>
          </a:p>
          <a:p>
            <a:pPr lvl="1"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DR$PLACE_NM_CIDX$R 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rowid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>
              <a:buNone/>
            </a:pP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DR$</a:t>
            </a:r>
            <a:r>
              <a:rPr lang="en-US" sz="2000" b="1" i="1" dirty="0" err="1" smtClean="0">
                <a:latin typeface="Courier New" pitchFamily="49" charset="0"/>
                <a:cs typeface="Courier New" pitchFamily="49" charset="0"/>
              </a:rPr>
              <a:t>indexname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$P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(substrings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>
              <a:buNone/>
            </a:pP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DR$</a:t>
            </a:r>
            <a:r>
              <a:rPr lang="en-US" sz="2000" b="1" i="1" dirty="0" err="1" smtClean="0">
                <a:latin typeface="Courier New" pitchFamily="49" charset="0"/>
                <a:cs typeface="Courier New" pitchFamily="49" charset="0"/>
              </a:rPr>
              <a:t>indexname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$S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(SDATA, new to 11g)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CONTAINS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Having a Context index opens up the world of CONTAINS queries for you.</a:t>
            </a:r>
          </a:p>
          <a:p>
            <a:r>
              <a:rPr lang="en-US" dirty="0" smtClean="0"/>
              <a:t>CONTAINS(</a:t>
            </a:r>
            <a:r>
              <a:rPr lang="en-US" i="1" dirty="0" err="1" smtClean="0"/>
              <a:t>indexed_column</a:t>
            </a:r>
            <a:r>
              <a:rPr lang="en-US" i="1" dirty="0" smtClean="0"/>
              <a:t>, query </a:t>
            </a:r>
            <a:r>
              <a:rPr lang="en-US" i="1" dirty="0" err="1" smtClean="0"/>
              <a:t>expr</a:t>
            </a:r>
            <a:r>
              <a:rPr lang="en-US" i="1" dirty="0" smtClean="0"/>
              <a:t> [, label]</a:t>
            </a:r>
            <a:r>
              <a:rPr lang="en-US" dirty="0" smtClean="0"/>
              <a:t>)</a:t>
            </a:r>
            <a:endParaRPr lang="en-US" i="1" dirty="0" smtClean="0"/>
          </a:p>
          <a:p>
            <a:pPr lvl="1"/>
            <a:r>
              <a:rPr lang="en-US" dirty="0" smtClean="0"/>
              <a:t>Returns a numeric relevance between 0 and 100. If 0, the row will not be included in the result set.</a:t>
            </a:r>
          </a:p>
          <a:p>
            <a:r>
              <a:rPr lang="en-US" dirty="0" smtClean="0"/>
              <a:t>SCORE(</a:t>
            </a:r>
            <a:r>
              <a:rPr lang="en-US" i="1" dirty="0" smtClean="0"/>
              <a:t>label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Optional. Used in the SELECT list, returns the relevance as a virtual column</a:t>
            </a:r>
          </a:p>
          <a:p>
            <a:pPr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SELECT col1, col2, SCORE(</a:t>
            </a:r>
            <a:r>
              <a:rPr lang="en-US" sz="2000" b="1" i="1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FROM table</a:t>
            </a:r>
          </a:p>
          <a:p>
            <a:pPr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WHERE CONTAINS(col1,</a:t>
            </a:r>
            <a:r>
              <a:rPr lang="en-US" sz="2000" b="1" i="1" dirty="0" smtClean="0">
                <a:latin typeface="Courier New" pitchFamily="49" charset="0"/>
                <a:cs typeface="Courier New" pitchFamily="49" charset="0"/>
              </a:rPr>
              <a:t>expr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2000" b="1" i="1" dirty="0" smtClean="0">
                <a:latin typeface="Courier New" pitchFamily="49" charset="0"/>
                <a:cs typeface="Courier New" pitchFamily="49" charset="0"/>
              </a:rPr>
              <a:t>i);</a:t>
            </a:r>
          </a:p>
          <a:p>
            <a:r>
              <a:rPr lang="en-US" dirty="0" smtClean="0"/>
              <a:t>CONTAINS sports all sorts of options and flavors.</a:t>
            </a:r>
          </a:p>
          <a:p>
            <a:pPr>
              <a:buNone/>
            </a:pPr>
            <a:endParaRPr lang="en-US" sz="2000" b="1" i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CONTAINS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9144000" cy="54102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Simple CONTAINS finds records where the term is included at least once.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FROM places t WHERE CONTAINS(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place_nm,'Egg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 &gt; 0;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SCORE with optional, matching CONTAINS label, returns the relevance as a column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SCORE(1) FROM places t WHERE CONTAINS(place_nm,'Egg',1) &gt; 0;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"Mixed" or Structured CONTAINS (regular SQL predicate with CONTAINS operator)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place_type_nm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FROM places t WHERE CONTAINS(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place_nm,'Toledo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')&gt;0 AND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place_type_nm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='City';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ABOUT looks for themes in an indexed document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SCORE(1) FROM places t WHERE CONTAINS(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place_notes,'about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(monarchy)',1) &gt; 0;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ACCUM scores doc better by number of times ACCUM term(s) appear(s), a term can be weighted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SCORE(1) FROM places t WHERE CONTAINS(place_nm,'spam',1) &gt; 0;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SCORE(1) FROM places t WHERE CONTAINS(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place_nm,'bacon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*3 ACCUM spam',1) &gt; 0;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-- alternative ACCUM syntax is term1,term2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SCORE(1) FROM places t WHERE CONTAINS(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place_nm,'bacon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*3,spam',1) &gt; 0;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CONTAINS queries can use Boolean operators, parenthesis and order of operations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SCORE(1) FROM places t WHERE CONTAINS(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place_nm,'Egg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&amp; Spam | Bacon',1) &gt; 0;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SCORE(1) FROM places t WHERE CONTAINS(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,'(Egg AND Spam) OR Bacon',1) &gt; 0;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EQUIV helps with alternate spellings or names the user might be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unware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of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--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Scania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is a transliteration of Sweden’s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Skåne</a:t>
            </a:r>
            <a:endParaRPr lang="en-US" sz="1100" b="1" dirty="0" smtClean="0">
              <a:solidFill>
                <a:srgbClr val="0F5D18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SCORE(1) FROM places t WHERE CONTAINS(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place_nm,'Skåne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=Scania',1) &gt; 0;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FUZZY(?) helps with misspellings and alternate spellings, finding similar word forms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-- Syntax: fuzzy(term, [score], [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numresults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], [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weight|noweight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]) Old Syntax: ?term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SCORE(1) FROM places t WHERE CONTAINS(place_notes,'?united',1) &gt; 0;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SCORE(1) FROM places t WHERE CONTAINS(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place_notes,'fuzzy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(united,40,5,W)',1) &gt; 0;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SCORE(1) FROM places t WHERE CONTAINS(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place_notes,'fuzzy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(united)',1) &gt; 0;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CONTAINS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219200"/>
            <a:ext cx="9144000" cy="5638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MINUS(-) ranks </a:t>
            </a:r>
            <a:r>
              <a:rPr lang="en-US" sz="1000" b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documents lower that 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contain the unwanted term</a:t>
            </a:r>
          </a:p>
          <a:p>
            <a:pPr>
              <a:buNone/>
            </a:pP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SCORE(1) FROM places t WHERE CONTAINS(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place_nm,'spam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- egg',1) &gt; 0;</a:t>
            </a:r>
          </a:p>
          <a:p>
            <a:pPr>
              <a:buNone/>
            </a:pP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SCORE(1) FROM places t WHERE CONTAINS(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place_nm,'spam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MINUS egg',1) &gt; 0;</a:t>
            </a:r>
          </a:p>
          <a:p>
            <a:pPr>
              <a:buNone/>
            </a:pP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NOT(~), similar to MINUS searches for one term, but excludes the other</a:t>
            </a:r>
          </a:p>
          <a:p>
            <a:pPr>
              <a:buNone/>
            </a:pP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SCORE(1) FROM places t WHERE CONTAINS(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place_nm,'spam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~ egg',1) &gt; 0;</a:t>
            </a:r>
          </a:p>
          <a:p>
            <a:pPr>
              <a:buNone/>
            </a:pP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SCORE(1) FROM places t WHERE CONTAINS(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place_nm,'spam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NOT (egg OR bacon)',1) &gt; 0;</a:t>
            </a:r>
          </a:p>
          <a:p>
            <a:pPr>
              <a:buNone/>
            </a:pP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NEAR(;) enables word proximity searching</a:t>
            </a:r>
          </a:p>
          <a:p>
            <a:pPr>
              <a:buNone/>
            </a:pP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-- Syntax: NEAR((term1,term2,...,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termN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)[,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max_span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[,order]]) Old Syntax: word1 ; word2</a:t>
            </a:r>
          </a:p>
          <a:p>
            <a:pPr>
              <a:buNone/>
            </a:pP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SCORE(1) FROM places t WHERE CONTAINS(place_nm,'islands;northern',1) &gt; 0;</a:t>
            </a:r>
          </a:p>
          <a:p>
            <a:pPr>
              <a:buNone/>
            </a:pP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SCORE(1) FROM places t WHERE CONTAINS(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place_nm,'NEAR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((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islands,northern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),4)',1) &gt; 0;</a:t>
            </a:r>
          </a:p>
          <a:p>
            <a:pPr>
              <a:buNone/>
            </a:pP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-- to ensure matches with words in the order specified, third parameter must be TRUE</a:t>
            </a:r>
          </a:p>
          <a:p>
            <a:pPr>
              <a:buNone/>
            </a:pP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SCORE(1) FROM places t WHERE CONTAINS(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place_nm,'NEAR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((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northern,islands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),4,TRUE)',1) &gt; 0;</a:t>
            </a:r>
          </a:p>
          <a:p>
            <a:pPr>
              <a:buNone/>
            </a:pP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SCORE(1) FROM places t WHERE CONTAINS(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place_notes,'NEAR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((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northern,islands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),4,TRUE) AND commonwealth',1) &gt; 0 ORDER BY SCORE(1) DESC;</a:t>
            </a:r>
          </a:p>
          <a:p>
            <a:pPr>
              <a:buNone/>
            </a:pP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SOUNDEX(!) operator expands to words that have similar sounds (works best in English)</a:t>
            </a:r>
          </a:p>
          <a:p>
            <a:pPr>
              <a:buNone/>
            </a:pP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-- search term 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mispelled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by user, but found Spain anyway</a:t>
            </a:r>
          </a:p>
          <a:p>
            <a:pPr>
              <a:buNone/>
            </a:pP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SCORE(1) FROM places t WHERE CONTAINS(place_nm,'!Spayne',1) &gt; 0;</a:t>
            </a:r>
          </a:p>
          <a:p>
            <a:pPr>
              <a:buNone/>
            </a:pP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STEM($) expands to related terms with the same linguistic root</a:t>
            </a:r>
          </a:p>
          <a:p>
            <a:pPr>
              <a:buNone/>
            </a:pP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-- BASIC_LEXER (the default) supports English, French, Spanish, Italian, German, and Dutch</a:t>
            </a:r>
          </a:p>
          <a:p>
            <a:pPr>
              <a:buNone/>
            </a:pP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SCORE(1) FROM places t WHERE CONTAINS(place_notes,'$arab',1) &gt; 0;</a:t>
            </a:r>
          </a:p>
          <a:p>
            <a:pPr>
              <a:buNone/>
            </a:pP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THRESHOLD(&gt;) brings back matches whose expression or word score is greater than threshold</a:t>
            </a:r>
          </a:p>
          <a:p>
            <a:pPr>
              <a:buNone/>
            </a:pP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SCORE(1) FROM places t WHERE CONTAINS(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place_nm,'Toledo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*8 &gt; 30',1) &gt; 0;</a:t>
            </a:r>
          </a:p>
          <a:p>
            <a:pPr>
              <a:buNone/>
            </a:pP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Multiple CONTAINS in a single query</a:t>
            </a:r>
          </a:p>
          <a:p>
            <a:pPr>
              <a:buNone/>
            </a:pP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place_nm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0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place_type_nm</a:t>
            </a:r>
            <a:r>
              <a:rPr lang="en-US" sz="10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FROM places t WHERE CONTAINS(place_nm,'Toledo',1) &gt; 0 AND CONTAINS(place_notes,'Moorish',2) &gt; 0;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Customizing the Context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CREATE INDEX... </a:t>
            </a:r>
            <a:r>
              <a:rPr lang="en-US" i="1" dirty="0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ON </a:t>
            </a:r>
            <a:r>
              <a:rPr lang="en-US" i="1" dirty="0" smtClean="0">
                <a:latin typeface="Courier New" pitchFamily="49" charset="0"/>
                <a:cs typeface="Courier New" pitchFamily="49" charset="0"/>
              </a:rPr>
              <a:t>table</a:t>
            </a:r>
            <a:r>
              <a:rPr lang="en-US" b="1" i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i="1" dirty="0" smtClean="0">
                <a:latin typeface="Courier New" pitchFamily="49" charset="0"/>
                <a:cs typeface="Courier New" pitchFamily="49" charset="0"/>
              </a:rPr>
              <a:t>column(s)</a:t>
            </a:r>
            <a:r>
              <a:rPr lang="en-US" b="1" i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 INDEXTYPE IS CTXSYS.CONTEXT PARAMETERS ('</a:t>
            </a: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[DATASTORE </a:t>
            </a:r>
            <a:r>
              <a:rPr lang="en-US" i="1" dirty="0" err="1" smtClean="0">
                <a:latin typeface="Courier New" pitchFamily="49" charset="0"/>
                <a:cs typeface="Courier New" pitchFamily="49" charset="0"/>
              </a:rPr>
              <a:t>datastore_pref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] </a:t>
            </a: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[FILTER </a:t>
            </a:r>
            <a:r>
              <a:rPr lang="en-US" i="1" dirty="0" err="1" smtClean="0">
                <a:latin typeface="Courier New" pitchFamily="49" charset="0"/>
                <a:cs typeface="Courier New" pitchFamily="49" charset="0"/>
              </a:rPr>
              <a:t>filter_pref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] </a:t>
            </a: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[CHARSET COLUMN </a:t>
            </a:r>
            <a:r>
              <a:rPr lang="en-US" i="1" dirty="0" err="1" smtClean="0">
                <a:latin typeface="Courier New" pitchFamily="49" charset="0"/>
                <a:cs typeface="Courier New" pitchFamily="49" charset="0"/>
              </a:rPr>
              <a:t>charset_column_name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]  </a:t>
            </a: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[FORMAT COLUMN </a:t>
            </a:r>
            <a:r>
              <a:rPr lang="en-US" i="1" dirty="0" err="1" smtClean="0">
                <a:latin typeface="Courier New" pitchFamily="49" charset="0"/>
                <a:cs typeface="Courier New" pitchFamily="49" charset="0"/>
              </a:rPr>
              <a:t>format_column_name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[LEXER </a:t>
            </a:r>
            <a:r>
              <a:rPr lang="en-US" i="1" dirty="0" err="1" smtClean="0">
                <a:latin typeface="Courier New" pitchFamily="49" charset="0"/>
                <a:cs typeface="Courier New" pitchFamily="49" charset="0"/>
              </a:rPr>
              <a:t>lexer_pref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[LANGUAGE COLUMN </a:t>
            </a:r>
            <a:r>
              <a:rPr lang="en-US" i="1" dirty="0" err="1" smtClean="0">
                <a:latin typeface="Courier New" pitchFamily="49" charset="0"/>
                <a:cs typeface="Courier New" pitchFamily="49" charset="0"/>
              </a:rPr>
              <a:t>language_column_name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] </a:t>
            </a: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[WORDLIST </a:t>
            </a:r>
            <a:r>
              <a:rPr lang="en-US" i="1" dirty="0" err="1" smtClean="0">
                <a:latin typeface="Courier New" pitchFamily="49" charset="0"/>
                <a:cs typeface="Courier New" pitchFamily="49" charset="0"/>
              </a:rPr>
              <a:t>wordlist_pref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] </a:t>
            </a: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[STORAGE </a:t>
            </a:r>
            <a:r>
              <a:rPr lang="en-US" i="1" dirty="0" err="1" smtClean="0">
                <a:latin typeface="Courier New" pitchFamily="49" charset="0"/>
                <a:cs typeface="Courier New" pitchFamily="49" charset="0"/>
              </a:rPr>
              <a:t>storage_pref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] </a:t>
            </a: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[STOPLIST </a:t>
            </a:r>
            <a:r>
              <a:rPr lang="en-US" i="1" dirty="0" err="1" smtClean="0">
                <a:latin typeface="Courier New" pitchFamily="49" charset="0"/>
                <a:cs typeface="Courier New" pitchFamily="49" charset="0"/>
              </a:rPr>
              <a:t>stoplist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] </a:t>
            </a: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[SECTION GROUP </a:t>
            </a:r>
            <a:r>
              <a:rPr lang="en-US" i="1" dirty="0" err="1" smtClean="0">
                <a:latin typeface="Courier New" pitchFamily="49" charset="0"/>
                <a:cs typeface="Courier New" pitchFamily="49" charset="0"/>
              </a:rPr>
              <a:t>section_group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[MEMORY </a:t>
            </a:r>
            <a:r>
              <a:rPr lang="en-US" i="1" dirty="0" err="1" smtClean="0">
                <a:latin typeface="Courier New" pitchFamily="49" charset="0"/>
                <a:cs typeface="Courier New" pitchFamily="49" charset="0"/>
              </a:rPr>
              <a:t>memsize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[POPULATE | NOPOPULATE] -- 11g</a:t>
            </a: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[SYNC (MANUAL | EVERY "</a:t>
            </a:r>
            <a:r>
              <a:rPr lang="en-US" i="1" dirty="0" smtClean="0">
                <a:latin typeface="Courier New" pitchFamily="49" charset="0"/>
                <a:cs typeface="Courier New" pitchFamily="49" charset="0"/>
              </a:rPr>
              <a:t>interval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" | ON COMMIT)] -- 10g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[TRANSACTIONAL]') -- 10g</a:t>
            </a:r>
          </a:p>
          <a:p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Keeping a Text Index Current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Until 10g, not kept in-sync with the data automatically</a:t>
            </a:r>
          </a:p>
          <a:p>
            <a:r>
              <a:rPr lang="en-US" dirty="0" smtClean="0"/>
              <a:t>Pre-10g, write your own jobs </a:t>
            </a:r>
            <a:r>
              <a:rPr lang="en-US" dirty="0" smtClean="0"/>
              <a:t>to </a:t>
            </a:r>
            <a:r>
              <a:rPr lang="en-US" dirty="0" smtClean="0"/>
              <a:t>sync &amp; optimize</a:t>
            </a:r>
            <a:endParaRPr lang="en-US" dirty="0" smtClean="0"/>
          </a:p>
          <a:p>
            <a:pPr lvl="1"/>
            <a:r>
              <a:rPr lang="en-US" dirty="0" err="1" smtClean="0"/>
              <a:t>CTX_DDL.sync_index</a:t>
            </a:r>
            <a:endParaRPr lang="en-US" dirty="0" smtClean="0"/>
          </a:p>
          <a:p>
            <a:pPr lvl="1"/>
            <a:r>
              <a:rPr lang="en-US" dirty="0" err="1" smtClean="0"/>
              <a:t>CTX_DDL.optimize_index</a:t>
            </a:r>
            <a:endParaRPr lang="en-US" dirty="0" smtClean="0"/>
          </a:p>
          <a:p>
            <a:r>
              <a:rPr lang="en-US" dirty="0" smtClean="0"/>
              <a:t>10g Allow </a:t>
            </a:r>
            <a:r>
              <a:rPr lang="en-US" dirty="0" smtClean="0"/>
              <a:t>Oracle to write the job</a:t>
            </a:r>
          </a:p>
          <a:p>
            <a:pPr lvl="1"/>
            <a:r>
              <a:rPr lang="en-US" dirty="0" smtClean="0"/>
              <a:t>SYNC</a:t>
            </a:r>
          </a:p>
          <a:p>
            <a:r>
              <a:rPr lang="en-US" dirty="0" smtClean="0"/>
              <a:t>10g Recent updates kept nearby so index is not stale</a:t>
            </a:r>
            <a:endParaRPr lang="en-US" dirty="0" smtClean="0"/>
          </a:p>
          <a:p>
            <a:pPr lvl="1"/>
            <a:r>
              <a:rPr lang="en-US" dirty="0" smtClean="0"/>
              <a:t>TRANSACTIONAL</a:t>
            </a:r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Multi-Column Text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Pre-requisites:</a:t>
            </a:r>
          </a:p>
          <a:p>
            <a:pPr lvl="1"/>
            <a:r>
              <a:rPr lang="en-US" dirty="0" smtClean="0"/>
              <a:t>Data</a:t>
            </a:r>
          </a:p>
          <a:p>
            <a:pPr lvl="1"/>
            <a:r>
              <a:rPr lang="en-US" dirty="0" smtClean="0"/>
              <a:t>Dummy column</a:t>
            </a:r>
          </a:p>
          <a:p>
            <a:pPr lvl="1"/>
            <a:r>
              <a:rPr lang="en-US" dirty="0" smtClean="0"/>
              <a:t>Trigger</a:t>
            </a:r>
          </a:p>
          <a:p>
            <a:pPr lvl="1"/>
            <a:r>
              <a:rPr lang="en-US" dirty="0" smtClean="0"/>
              <a:t>Preferences</a:t>
            </a:r>
          </a:p>
          <a:p>
            <a:r>
              <a:rPr lang="en-US" dirty="0" smtClean="0"/>
              <a:t>The virtual document is composed of the contents of the columns concatenated in the listing order with column name tags automatically </a:t>
            </a:r>
            <a:r>
              <a:rPr lang="en-US" smtClean="0"/>
              <a:t>added.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Multi-Column Text Index (Data)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DROP INDEX </a:t>
            </a:r>
            <a:r>
              <a:rPr lang="en-US" sz="16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cust_strings_cidx</a:t>
            </a: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DROP TABLE customer CASCADE CONSTRAINTS;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CREATE TABLE customer(</a:t>
            </a:r>
            <a:r>
              <a:rPr lang="en-US" sz="16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cust_id</a:t>
            </a: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NUMBER PRIMARY KEY, </a:t>
            </a:r>
            <a:r>
              <a:rPr lang="en-US" sz="16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first_nm</a:t>
            </a: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VARCHAR2(100), </a:t>
            </a:r>
            <a:r>
              <a:rPr lang="en-US" sz="16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mid_nm</a:t>
            </a: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VARCHAR2(100), </a:t>
            </a:r>
            <a:r>
              <a:rPr lang="en-US" sz="16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last_nm</a:t>
            </a: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VARCHAR2(100), </a:t>
            </a:r>
            <a:r>
              <a:rPr lang="en-US" sz="16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email_addr</a:t>
            </a: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VARCHAR2(100));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customer VALUES(1, '</a:t>
            </a:r>
            <a:r>
              <a:rPr lang="en-US" sz="16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John','Morgan','Smith</a:t>
            </a: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', 'smithjm@harpers.com');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customer VALUES(2, '</a:t>
            </a:r>
            <a:r>
              <a:rPr lang="en-US" sz="16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Morgan',NULL,'Smythe</a:t>
            </a: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', 'morgan_smythe@reuters.com');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customer VALUES(3, '</a:t>
            </a:r>
            <a:r>
              <a:rPr lang="en-US" sz="16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William','Ånjo','Morgan</a:t>
            </a: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',    'william-a-morgan@hotmail.com');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customer VALUES(4, '</a:t>
            </a:r>
            <a:r>
              <a:rPr lang="en-US" sz="16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Rip','William','Van</a:t>
            </a: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-winkle', 'rip.vanwinkle@narcoleptics.org');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COMMIT;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Multi-Column Text Index (</a:t>
            </a:r>
            <a:r>
              <a:rPr lang="en-US" dirty="0" err="1" smtClean="0"/>
              <a:t>Prefs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763000" cy="4525963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EXEC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ctx_ddl.drop_preference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cust_multids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EXEC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ctx_ddl.drop_preference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cust_lexer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EXEC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ctx_ddl.drop_preference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cust_wordlist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EXEC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ctx_ddl.drop_preference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cust_storage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BEGIN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ctx_ddl.create_preference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cust_multids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', 'MULTI_COLUMN_DATASTORE');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ctx_ddl.set_attribute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cust_multids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', 'columns', '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first_nm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||CHR(32)||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mid_nm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||CHR(32)||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last_nm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||CHR(32)||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email_addr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as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fullstring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endParaRPr lang="en-US" b="1" dirty="0" smtClean="0">
              <a:solidFill>
                <a:srgbClr val="0F5D18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ctx_ddl.create_preference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cust_lexer','BASIC_LEXER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ctx_ddl.set_attribute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cust_lexer','printjoins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','-_'); -- keeps hyphenation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ctx_ddl.set_attribute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cust_lexer','base_letter','YES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'); -- removes diacritics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endParaRPr lang="en-US" b="1" dirty="0" smtClean="0">
              <a:solidFill>
                <a:srgbClr val="0F5D18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ctx_ddl.create_preference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cust_wordlist','BASIC_WORDLIST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ctx_ddl.set_attribute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cust_wordlist','prefix_index','TRUE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ctx_ddl.set_attribute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('cust_wordlist','prefix_min_length','3');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ctx_ddl.set_attribute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('cust_wordlist','prefix_max_length','6');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endParaRPr lang="en-US" b="1" dirty="0" smtClean="0">
              <a:solidFill>
                <a:srgbClr val="0F5D18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ctx_ddl.create_preference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cust_storage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', 'BASIC_STORAGE');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ctx_ddl.set_attribute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cust_storage','i_table_clause','TABLESPACE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&amp;&amp;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cust_data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ctx_ddl.set_attribute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cust_storage','k_table_clause','TABLESPACE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&amp;&amp;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cust_data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ctx_ddl.set_attribute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cust_storage','n_table_clause','TABLESPACE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&amp;&amp;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cust_data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ctx_ddl.set_attribute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cust_storage','r_table_clause','TABLESPACE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&amp;&amp;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cust_data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LOB (data) STORE AS (cache)');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ctx_ddl.set_attribute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cust_storage','i_index_clause','TABLESPACE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&amp;&amp;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cust_index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COMPRESS 2');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END;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/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Multi-Column Text Index </a:t>
            </a:r>
            <a:r>
              <a:rPr lang="en-US" sz="3600" dirty="0" smtClean="0"/>
              <a:t>(Dummy)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5100" dirty="0" smtClean="0">
                <a:cs typeface="Courier New" pitchFamily="49" charset="0"/>
              </a:rPr>
              <a:t>Since Text needs to track updates and queries on a single column, we have to give it one: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ALTER TABLE customer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ADD 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otx_upd_flg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VARCHAR2(1 BYTE) DEFAULT 'N';</a:t>
            </a:r>
          </a:p>
          <a:p>
            <a:pPr>
              <a:buNone/>
            </a:pPr>
            <a:endParaRPr lang="en-US" sz="24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5100" dirty="0" smtClean="0">
                <a:cs typeface="Courier New" pitchFamily="49" charset="0"/>
              </a:rPr>
              <a:t>And update it whenever the text changes: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CREATE OR REPLACE TRIGGER 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customer_biu</a:t>
            </a:r>
            <a:endParaRPr lang="en-US" sz="3400" b="1" dirty="0" smtClean="0">
              <a:solidFill>
                <a:srgbClr val="0F5D18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BEFORE UPDATE OR INSERT ON customer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FOR EACH ROW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DECLARE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BEGIN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IF (INSERTING OR UPDATING) THEN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: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new.otx_upd_flg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:= 'Y';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END IF;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END </a:t>
            </a:r>
            <a:r>
              <a:rPr lang="en-US" sz="34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customer_biu</a:t>
            </a: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en-US" sz="34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/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Multi-Column Text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8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CREATE INDEX </a:t>
            </a:r>
            <a:r>
              <a:rPr lang="en-US" sz="18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cust_strings_cidx</a:t>
            </a:r>
            <a:r>
              <a:rPr lang="en-US" sz="18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ON customer(</a:t>
            </a:r>
            <a:r>
              <a:rPr lang="en-US" sz="18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otx_upd_flg</a:t>
            </a:r>
            <a:r>
              <a:rPr lang="en-US" sz="18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INDEXTYPE IS CTXSYS.CONTEXT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PARAMETERS ('DATASTORE </a:t>
            </a:r>
            <a:r>
              <a:rPr lang="en-US" sz="18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cust_multids</a:t>
            </a:r>
            <a:endParaRPr lang="en-US" sz="1800" b="1" dirty="0" smtClean="0">
              <a:solidFill>
                <a:srgbClr val="0F5D18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         LEXER </a:t>
            </a:r>
            <a:r>
              <a:rPr lang="en-US" sz="18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cust_lexer</a:t>
            </a:r>
            <a:endParaRPr lang="en-US" sz="1800" b="1" dirty="0" smtClean="0">
              <a:solidFill>
                <a:srgbClr val="0F5D18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         WORDLIST </a:t>
            </a:r>
            <a:r>
              <a:rPr lang="en-US" sz="18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cust_wordlist</a:t>
            </a:r>
            <a:endParaRPr lang="en-US" sz="1800" b="1" dirty="0" smtClean="0">
              <a:solidFill>
                <a:srgbClr val="0F5D18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         STORAGE </a:t>
            </a:r>
            <a:r>
              <a:rPr lang="en-US" sz="18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cust_storage</a:t>
            </a:r>
            <a:r>
              <a:rPr lang="en-US" sz="18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');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COMMIT; -- necessary after Text index creation</a:t>
            </a:r>
            <a:endParaRPr lang="en-US" sz="1800" dirty="0" smtClean="0">
              <a:solidFill>
                <a:srgbClr val="0F5D18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Multi-Column Text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7000" dirty="0" smtClean="0">
                <a:cs typeface="Courier New" pitchFamily="49" charset="0"/>
              </a:rPr>
              <a:t>CONTAINS queries with our multi-column index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user can't remember spelling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c.* FROM customer c WHERE CONTAINS(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otx_upd_flg,'!smith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 &gt; 0;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user only has "Morgan" to go on to find customer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c.* FROM customer c WHERE CONTAINS(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otx_upd_flg,'morgan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 &gt; 0;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user wants to find hyphenated names (hyphens and underscores need to be escaped)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c.* FROM customer c WHERE CONTAINS(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otx_upd_flg,'van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\-winkle') &gt; 0;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c.* FROM customer c WHERE CONTAINS(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otx_upd_flg,'morgan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\_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smythe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 &gt; 0;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user only has part of the customer's email address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c.* FROM customer c WHERE CONTAINS(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otx_upd_flg,'Narc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%') &gt; 0;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user has name portions, but not sure about order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c.* FROM customer c WHERE CONTAINS(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otx_upd_flg,'NEAR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((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Smythe,Morgan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))') &gt; 0;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user has name portions and is sure about their order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c.* FROM customer c WHERE CONTAINS(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otx_upd_flg,'NEAR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((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Morgan,Smith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),1,TRUE)') &gt; 0;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user doesn't know how to enter the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nordic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diacritical marks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c.* FROM customer c WHERE CONTAINS(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otx_upd_flg,'Anjo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 &gt; 0;</a:t>
            </a:r>
          </a:p>
          <a:p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Multi-Column, Multi-Table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cs typeface="Courier New" pitchFamily="49" charset="0"/>
              </a:rPr>
              <a:t>Pre-requisites:</a:t>
            </a:r>
          </a:p>
          <a:p>
            <a:pPr lvl="1"/>
            <a:r>
              <a:rPr lang="en-US" dirty="0" smtClean="0">
                <a:cs typeface="Courier New" pitchFamily="49" charset="0"/>
              </a:rPr>
              <a:t>More tables, more data</a:t>
            </a:r>
          </a:p>
          <a:p>
            <a:pPr lvl="1"/>
            <a:r>
              <a:rPr lang="en-US" dirty="0" smtClean="0">
                <a:cs typeface="Courier New" pitchFamily="49" charset="0"/>
              </a:rPr>
              <a:t>Preferences and optional Section Group</a:t>
            </a:r>
          </a:p>
          <a:p>
            <a:pPr lvl="1"/>
            <a:r>
              <a:rPr lang="en-US" dirty="0" smtClean="0">
                <a:cs typeface="Courier New" pitchFamily="49" charset="0"/>
              </a:rPr>
              <a:t>Procedure to concatenate text</a:t>
            </a:r>
          </a:p>
          <a:p>
            <a:pPr lvl="2"/>
            <a:r>
              <a:rPr lang="en-US" dirty="0" smtClean="0">
                <a:cs typeface="Courier New" pitchFamily="49" charset="0"/>
              </a:rPr>
              <a:t>IN ROWID</a:t>
            </a:r>
          </a:p>
          <a:p>
            <a:pPr lvl="2"/>
            <a:r>
              <a:rPr lang="en-US" dirty="0" smtClean="0">
                <a:cs typeface="Courier New" pitchFamily="49" charset="0"/>
              </a:rPr>
              <a:t>OUT [</a:t>
            </a:r>
            <a:r>
              <a:rPr lang="en-US" dirty="0" smtClean="0"/>
              <a:t>CLOB, BLOB, CLOB_LOC, BLOB_LOC, or VARCHAR2</a:t>
            </a:r>
            <a:r>
              <a:rPr lang="en-US" dirty="0" smtClean="0">
                <a:cs typeface="Courier New" pitchFamily="49" charset="0"/>
              </a:rPr>
              <a:t>]</a:t>
            </a:r>
          </a:p>
          <a:p>
            <a:pPr lvl="1"/>
            <a:r>
              <a:rPr lang="en-US" dirty="0" smtClean="0">
                <a:cs typeface="Courier New" pitchFamily="49" charset="0"/>
              </a:rPr>
              <a:t>Dummy column</a:t>
            </a:r>
          </a:p>
          <a:p>
            <a:pPr lvl="1"/>
            <a:r>
              <a:rPr lang="en-US" dirty="0" smtClean="0">
                <a:cs typeface="Courier New" pitchFamily="49" charset="0"/>
              </a:rPr>
              <a:t>Triggers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Multi-Column, Multi-Table Index (Data)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4582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DROP INDEX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cust_strings_cidx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FORCE;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 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DROP TABLE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customer_contact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CREATE TABLE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customer_contact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(</a:t>
            </a:r>
          </a:p>
          <a:p>
            <a:pPr>
              <a:buNone/>
            </a:pPr>
            <a:r>
              <a:rPr lang="en-US" sz="1100" b="1" dirty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cust_id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NUMBER NOT NULL REFERENCES customer(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cust_id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),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contact_dt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DATE NOT NULL,</a:t>
            </a:r>
          </a:p>
          <a:p>
            <a:pPr>
              <a:buNone/>
            </a:pPr>
            <a:r>
              <a:rPr lang="en-US" sz="1100" b="1" dirty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contact_type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VARCHAR2(10 BYTE) CHECK (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contact_type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IN ('EMAIL','INCALL','OUTCALL','LETTER')),</a:t>
            </a:r>
          </a:p>
          <a:p>
            <a:pPr>
              <a:buNone/>
            </a:pPr>
            <a:r>
              <a:rPr lang="en-US" sz="1100" b="1" dirty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note VARCHAR2(4000));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customer_contact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VALUES (1,SYSDATE-5,'INCALL','Called to check warranty length.');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customer_contact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VALUES (2,SYSDATE-4,'EMAIL','Wants callback at home, 435-234-5555');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customer_contact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VALUES (2,SYSDATE-3,'OUTCALL','Called. Spoke to Veronica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Smythe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.');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customer_contact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VALUES (3,SYSDATE-2,'LETTER','Sent latest privacy notice.');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customer_contact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VALUES (4,SYSDATE-1,'LETTER','Sent 81st late payment notice.');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INSERT INTO </a:t>
            </a:r>
            <a:r>
              <a:rPr lang="en-US" sz="11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customer_contact</a:t>
            </a: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VALUES (4,SYSDATE,'INCALL','Fell asleep for 20 yrs. Wants interest waived.');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COMMIT;</a:t>
            </a:r>
          </a:p>
          <a:p>
            <a:endParaRPr lang="en-US" sz="11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Multi-Column, Multi-Table Index (Procedure)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6200" y="1447800"/>
            <a:ext cx="4267200" cy="52808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CREATE OR REPLACE PACKAGE 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cust_util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AS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PROCEDURE 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concat_columns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i_rowid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IN ROWID, 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io_text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IN OUT NOCOPY VARCHAR2);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END 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cust_util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/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CREATE OR REPLACE PACKAGE BODY 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cust_util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AS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PROCEDURE 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concat_columns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i_rowid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IN ROWID, 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io_text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IN OUT NOCOPY VARCHAR2)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AS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</a:t>
            </a:r>
            <a:r>
              <a:rPr kumimoji="0" lang="en-US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lr_cust</a:t>
            </a: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en-US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customer%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ROWTYPE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 smtClean="0">
              <a:ln>
                <a:noFill/>
              </a:ln>
              <a:solidFill>
                <a:srgbClr val="0F5D18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CURSOR 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cur_cust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(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i_cust_id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IN 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customer.cust_id%TYPE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) IS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SELECT 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first_nm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, 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mid_nm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, 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last_nm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, 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email_addr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FROM customer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WHERE 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cust_id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= 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i_cust_id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CURSOR 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cur_notes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(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i_cust_id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IN 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customer_contact.cust_id%TYPE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) IS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SELECT note FROM 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customer_contact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WHERE 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cust_id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= 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i_cust_id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PROCEDURE 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add_piece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i_add_str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IN VARCHAR2) IS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  </a:t>
            </a:r>
            <a:r>
              <a:rPr kumimoji="0" lang="en-US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lx_too_big</a:t>
            </a: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EXCEPTION;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  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PRAGMA EXCEPTION_INIT(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lx_too_big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, -6502);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BEGIN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  </a:t>
            </a:r>
            <a:r>
              <a:rPr kumimoji="0" lang="en-US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io_text</a:t>
            </a: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:= </a:t>
            </a:r>
            <a:r>
              <a:rPr kumimoji="0" lang="en-US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io_text</a:t>
            </a: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||' '||</a:t>
            </a:r>
            <a:r>
              <a:rPr kumimoji="0" lang="en-US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i_add_str</a:t>
            </a: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EXCEPTION WHEN 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lx_too_big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THEN NULL; </a:t>
            </a:r>
            <a:r>
              <a:rPr kumimoji="0" lang="en-US" sz="9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-- silently don't add the string.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END </a:t>
            </a:r>
            <a:r>
              <a:rPr kumimoji="0" lang="en-US" sz="9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add_piece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5D18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;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F5D18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419600" y="1447800"/>
            <a:ext cx="4724400" cy="3000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9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BEGIN</a:t>
            </a:r>
          </a:p>
          <a:p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9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BEGIN</a:t>
            </a:r>
          </a:p>
          <a:p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9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* INTO </a:t>
            </a:r>
            <a:r>
              <a:rPr lang="en-US" sz="9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lr_cust</a:t>
            </a:r>
            <a:r>
              <a:rPr lang="en-US" sz="9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FROM customer WHERE ROWID = </a:t>
            </a:r>
            <a:r>
              <a:rPr lang="en-US" sz="9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i_rowid</a:t>
            </a:r>
            <a:r>
              <a:rPr lang="en-US" sz="9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9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EXCEPTION</a:t>
            </a:r>
          </a:p>
          <a:p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9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WHEN NO_DATA_FOUND THEN</a:t>
            </a:r>
          </a:p>
          <a:p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US" sz="9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RETURN;</a:t>
            </a:r>
          </a:p>
          <a:p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9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END;</a:t>
            </a:r>
          </a:p>
          <a:p>
            <a:endParaRPr lang="en-US" sz="900" dirty="0" smtClean="0">
              <a:solidFill>
                <a:srgbClr val="0F5D18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900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add_piece</a:t>
            </a:r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('&lt;FULLNAME&gt;'||</a:t>
            </a:r>
            <a:r>
              <a:rPr lang="en-US" sz="900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lr_cust.first_nm</a:t>
            </a:r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||</a:t>
            </a:r>
            <a:r>
              <a:rPr lang="en-US" sz="9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CHR(32)||</a:t>
            </a:r>
          </a:p>
          <a:p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                     </a:t>
            </a:r>
            <a:r>
              <a:rPr lang="en-US" sz="900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lr_cust.mid_nm</a:t>
            </a:r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||</a:t>
            </a:r>
            <a:r>
              <a:rPr lang="en-US" sz="9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CHR(32)||</a:t>
            </a:r>
          </a:p>
          <a:p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                     </a:t>
            </a:r>
            <a:r>
              <a:rPr lang="en-US" sz="900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lr_cust.last_nm</a:t>
            </a:r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||'&lt;/FULLNAME&gt;');</a:t>
            </a:r>
          </a:p>
          <a:p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900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add_piece</a:t>
            </a:r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('&lt;EMAIL_ADDR&gt;'||</a:t>
            </a:r>
            <a:r>
              <a:rPr lang="en-US" sz="900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lr_cust.email_addr</a:t>
            </a:r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||'&lt;/EMAIL_ADDR&gt;');</a:t>
            </a:r>
          </a:p>
          <a:p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</a:t>
            </a:r>
          </a:p>
          <a:p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900" i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Now collect text from any calls or letters from the customer</a:t>
            </a:r>
          </a:p>
          <a:p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9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FOR </a:t>
            </a:r>
            <a:r>
              <a:rPr lang="en-US" sz="9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lr_note</a:t>
            </a:r>
            <a:r>
              <a:rPr lang="en-US" sz="9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IN </a:t>
            </a:r>
            <a:r>
              <a:rPr lang="en-US" sz="9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cur_notes</a:t>
            </a:r>
            <a:r>
              <a:rPr lang="en-US" sz="9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9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lr_cust.cust_id</a:t>
            </a:r>
            <a:r>
              <a:rPr lang="en-US" sz="9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) LOOP</a:t>
            </a:r>
          </a:p>
          <a:p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900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add_piece</a:t>
            </a:r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('&lt;NOTE&gt;'||</a:t>
            </a:r>
            <a:r>
              <a:rPr lang="en-US" sz="900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lr_note.note</a:t>
            </a:r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||'&lt;/NOTE&gt;');</a:t>
            </a:r>
          </a:p>
          <a:p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9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END LOOP;</a:t>
            </a:r>
          </a:p>
          <a:p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</a:p>
          <a:p>
            <a:r>
              <a:rPr lang="en-US" sz="9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END </a:t>
            </a:r>
            <a:r>
              <a:rPr lang="en-US" sz="9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concat_columns</a:t>
            </a:r>
            <a:r>
              <a:rPr lang="en-US" sz="9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sz="9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END </a:t>
            </a:r>
            <a:r>
              <a:rPr lang="en-US" sz="9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cust_util</a:t>
            </a:r>
            <a:r>
              <a:rPr lang="en-US" sz="9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sz="900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/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rgbClr val="0F5D18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Multi-Column, Multi-Table Index (</a:t>
            </a:r>
            <a:r>
              <a:rPr lang="en-US" dirty="0" err="1" smtClean="0"/>
              <a:t>Prefs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EXEC 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ctx_ddl.drop_section_group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cust_sectioner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');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EXEC 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ctx_ddl.drop_preference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cust_user_ds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');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BEGIN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ctx_ddl.create_section_group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cust_sectioner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', 'BASIC_SECTION_GROUP');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ctx_ddl.add_field_section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cust_sectioner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', '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fullname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', '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fullname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', TRUE);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ctx_ddl.add_field_section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cust_sectioner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', '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email_addr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', '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email_addr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', TRUE);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ctx_ddl.add_field_section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cust_sectioner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', 'note', 'note', TRUE);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ctx_ddl.create_preference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cust_user_ds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', 'USER_DATASTORE');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ctx_ddl.set_attribute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cust_user_ds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', 'procedure', 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sys_context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userenv','current_schema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')||'.'||'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cust_util.concat_columns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');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ctx_ddl.set_attribute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('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cust_user_ds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', '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output_type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', 'VARCHAR2');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 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END;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/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Multi-Column, Multi-Table Index (Trigger &amp; Index)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-- Again add a trigger or two to update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otx_upd_flg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when columns in the index change</a:t>
            </a:r>
          </a:p>
          <a:p>
            <a:pPr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-- &lt;snipped to save space, just copy and modify from previous example&gt;</a:t>
            </a:r>
          </a:p>
          <a:p>
            <a:pPr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CREATE INDEX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cust_strings_cidx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ON customer(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otx_upd_flg</a:t>
            </a: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INDEXTYPE IS CTXSYS.CONTEXT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PARAMETERS ('DATASTORE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cust_user_ds</a:t>
            </a:r>
            <a:endParaRPr lang="en-US" b="1" dirty="0" smtClean="0">
              <a:solidFill>
                <a:srgbClr val="0F5D18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         SECTION GROUP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cust_sectioner</a:t>
            </a:r>
            <a:endParaRPr lang="en-US" b="1" dirty="0" smtClean="0">
              <a:solidFill>
                <a:srgbClr val="0F5D18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         LEXER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cust_lexer</a:t>
            </a:r>
            <a:endParaRPr lang="en-US" b="1" dirty="0" smtClean="0">
              <a:solidFill>
                <a:srgbClr val="0F5D18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         STORAGE </a:t>
            </a:r>
            <a:r>
              <a:rPr lang="en-US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cust_storage</a:t>
            </a:r>
            <a:endParaRPr lang="en-US" b="1" dirty="0" smtClean="0">
              <a:solidFill>
                <a:srgbClr val="0F5D18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         SYNC (EVERY "SYSDATE+6/24")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              TRANSACTIONAL');</a:t>
            </a:r>
          </a:p>
          <a:p>
            <a:pPr>
              <a:buNone/>
            </a:pPr>
            <a:r>
              <a:rPr lang="en-US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COMMIT;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Multi-Column, Multi-Table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can now efficiently search all the columns at once, as if they were all part of one column: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c.* FROM customer c WHERE CONTAINS(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otx_upd_flg,'Morgan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AND !Smith') &gt; 0;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c.* FROM customer c WHERE CONTAINS(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otx_upd_flg,'reuters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 &gt; 0;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c.* FROM customer c WHERE CONTAINS(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otx_upd_flg,'Veronica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 &gt; 0;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c.* FROM customer c WHERE CONTAINS(otx_upd_flg,'435%5555') &gt; 0;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queries can still be targeted at the individual fields in the indexed virtual document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c.* FROM customer c WHERE CONTAINS(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otx_upd_flg,'reuters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WITHIN 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email_addr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 &gt; 0;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c.* FROM customer c WHERE CONTAINS(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otx_upd_flg,'asleep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WITHIN note') &gt; 0;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c.* FROM customer c WHERE CONTAINS(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c.otx_upd_flg,'waived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 &gt; 0;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Shows that changes to a member of the multi-table index are immediately reflected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in CONTAINS queries, using the TRANSACTIONAL parameter, even though the index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-- has not been 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resync'd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yet.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DELETE FROM 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customer_contact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WHERE 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cust_id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 = 4;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SELECT c.* FROM customer c WHERE CONTAINS(</a:t>
            </a:r>
            <a:r>
              <a:rPr lang="en-US" sz="1200" b="1" dirty="0" err="1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c.otx_upd_flg,'waived</a:t>
            </a:r>
            <a:r>
              <a:rPr lang="en-US" sz="1200" b="1" dirty="0" smtClean="0">
                <a:solidFill>
                  <a:srgbClr val="0F5D18"/>
                </a:solidFill>
                <a:latin typeface="Courier New" pitchFamily="49" charset="0"/>
                <a:cs typeface="Courier New" pitchFamily="49" charset="0"/>
              </a:rPr>
              <a:t>') &gt; 0;</a:t>
            </a:r>
          </a:p>
        </p:txBody>
      </p:sp>
    </p:spTree>
  </p:cSld>
  <p:clrMapOvr>
    <a:masterClrMapping/>
  </p:clrMapOvr>
  <p:transition>
    <p:zo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2"/>
          <p:cNvSpPr>
            <a:spLocks noChangeArrowheads="1" noChangeShapeType="1" noTextEdit="1"/>
          </p:cNvSpPr>
          <p:nvPr/>
        </p:nvSpPr>
        <p:spPr bwMode="auto">
          <a:xfrm>
            <a:off x="1981200" y="2209800"/>
            <a:ext cx="5410200" cy="2209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en-US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008000"/>
                    </a:gs>
                    <a:gs pos="50000">
                      <a:srgbClr val="003B00"/>
                    </a:gs>
                    <a:gs pos="100000">
                      <a:srgbClr val="008000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Questions?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for Attending!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Please fill out your evaluation form.</a:t>
            </a:r>
          </a:p>
          <a:p>
            <a:r>
              <a:rPr lang="en-US" dirty="0" smtClean="0"/>
              <a:t>Contact: bcoulam@yahoo.com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2418</TotalTime>
  <Words>3603</Words>
  <Application>Microsoft Office PowerPoint</Application>
  <PresentationFormat>On-screen Show (4:3)</PresentationFormat>
  <Paragraphs>497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Origin</vt:lpstr>
      <vt:lpstr>Unlocking Hidden Gems in Oracle Text</vt:lpstr>
      <vt:lpstr>Agenda</vt:lpstr>
      <vt:lpstr>Oracle Text</vt:lpstr>
      <vt:lpstr>Oracle Text</vt:lpstr>
      <vt:lpstr>Misspelled Search Terms/Data</vt:lpstr>
      <vt:lpstr>Case Problems</vt:lpstr>
      <vt:lpstr>International Characters/Diacritics</vt:lpstr>
      <vt:lpstr>Proximity, Relevance, Theme, Exclusion Searches</vt:lpstr>
      <vt:lpstr>Search multiple columns or tables</vt:lpstr>
      <vt:lpstr>Check Installation</vt:lpstr>
      <vt:lpstr>Installation</vt:lpstr>
      <vt:lpstr>First Context Index</vt:lpstr>
      <vt:lpstr>First Context Index</vt:lpstr>
      <vt:lpstr>First Context Index</vt:lpstr>
      <vt:lpstr>First Context Index</vt:lpstr>
      <vt:lpstr>First Context Index</vt:lpstr>
      <vt:lpstr>First Context Index</vt:lpstr>
      <vt:lpstr>First Context Index(es)</vt:lpstr>
      <vt:lpstr>What Happened?</vt:lpstr>
      <vt:lpstr>What Happened?</vt:lpstr>
      <vt:lpstr>CONTAINS Queries</vt:lpstr>
      <vt:lpstr>CONTAINS Queries</vt:lpstr>
      <vt:lpstr>CONTAINS Queries</vt:lpstr>
      <vt:lpstr>Customizing the Context Index</vt:lpstr>
      <vt:lpstr>Keeping a Text Index Current</vt:lpstr>
      <vt:lpstr>Multi-Column Text Index</vt:lpstr>
      <vt:lpstr>Multi-Column Text Index (Data)</vt:lpstr>
      <vt:lpstr>Multi-Column Text Index (Prefs)</vt:lpstr>
      <vt:lpstr>Multi-Column Text Index (Dummy)</vt:lpstr>
      <vt:lpstr>Multi-Column Text Index</vt:lpstr>
      <vt:lpstr>Multi-Column Text Index</vt:lpstr>
      <vt:lpstr>Multi-Column, Multi-Table Index</vt:lpstr>
      <vt:lpstr>Multi-Column, Multi-Table Index (Data)</vt:lpstr>
      <vt:lpstr>Multi-Column, Multi-Table Index (Procedure)</vt:lpstr>
      <vt:lpstr>Multi-Column, Multi-Table Index (Prefs)</vt:lpstr>
      <vt:lpstr>Multi-Column, Multi-Table Index (Trigger &amp; Index)</vt:lpstr>
      <vt:lpstr>Multi-Column, Multi-Table Index</vt:lpstr>
      <vt:lpstr>Slide 38</vt:lpstr>
      <vt:lpstr>Thank You for Attending!</vt:lpstr>
    </vt:vector>
  </TitlesOfParts>
  <Company>LDS Church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Bill Coulam</dc:creator>
  <cp:lastModifiedBy>Bill Coulam</cp:lastModifiedBy>
  <cp:revision>38</cp:revision>
  <dcterms:created xsi:type="dcterms:W3CDTF">2009-02-07T21:38:01Z</dcterms:created>
  <dcterms:modified xsi:type="dcterms:W3CDTF">2009-09-03T15:06:29Z</dcterms:modified>
</cp:coreProperties>
</file>